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6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476D"/>
    <a:srgbClr val="234853"/>
    <a:srgbClr val="234153"/>
    <a:srgbClr val="243652"/>
    <a:srgbClr val="1C2F80"/>
    <a:srgbClr val="5D6679"/>
    <a:srgbClr val="91A3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9" autoAdjust="0"/>
  </p:normalViewPr>
  <p:slideViewPr>
    <p:cSldViewPr>
      <p:cViewPr>
        <p:scale>
          <a:sx n="100" d="100"/>
          <a:sy n="100" d="100"/>
        </p:scale>
        <p:origin x="-1104" y="-3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9454C-0481-4A23-81F6-A4B1271F52E7}" type="datetimeFigureOut">
              <a:rPr lang="fr-FR" smtClean="0"/>
              <a:t>26/10/2020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9A257-4252-4C99-9247-437E5281DA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01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9A257-4252-4C99-9247-437E5281DA7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074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9A257-4252-4C99-9247-437E5281DA7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17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9A257-4252-4C99-9247-437E5281DA7E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48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F71B-5BC4-469B-8133-F054EB056381}" type="datetimeFigureOut">
              <a:rPr lang="fr-FR" smtClean="0"/>
              <a:t>26/10/2020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9C02-4907-4F59-8421-9DC2726C63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96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F71B-5BC4-469B-8133-F054EB056381}" type="datetimeFigureOut">
              <a:rPr lang="fr-FR" smtClean="0"/>
              <a:t>26/10/2020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9C02-4907-4F59-8421-9DC2726C63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397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F71B-5BC4-469B-8133-F054EB056381}" type="datetimeFigureOut">
              <a:rPr lang="fr-FR" smtClean="0"/>
              <a:t>26/10/2020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9C02-4907-4F59-8421-9DC2726C63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223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F71B-5BC4-469B-8133-F054EB056381}" type="datetimeFigureOut">
              <a:rPr lang="fr-FR" smtClean="0"/>
              <a:t>26/10/2020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9C02-4907-4F59-8421-9DC2726C63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47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F71B-5BC4-469B-8133-F054EB056381}" type="datetimeFigureOut">
              <a:rPr lang="fr-FR" smtClean="0"/>
              <a:t>26/10/2020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9C02-4907-4F59-8421-9DC2726C63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099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F71B-5BC4-469B-8133-F054EB056381}" type="datetimeFigureOut">
              <a:rPr lang="fr-FR" smtClean="0"/>
              <a:t>26/10/2020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9C02-4907-4F59-8421-9DC2726C63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64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F71B-5BC4-469B-8133-F054EB056381}" type="datetimeFigureOut">
              <a:rPr lang="fr-FR" smtClean="0"/>
              <a:t>26/10/2020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9C02-4907-4F59-8421-9DC2726C63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486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F71B-5BC4-469B-8133-F054EB056381}" type="datetimeFigureOut">
              <a:rPr lang="fr-FR" smtClean="0"/>
              <a:t>26/10/2020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9C02-4907-4F59-8421-9DC2726C63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668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F71B-5BC4-469B-8133-F054EB056381}" type="datetimeFigureOut">
              <a:rPr lang="fr-FR" smtClean="0"/>
              <a:t>26/10/2020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9C02-4907-4F59-8421-9DC2726C63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64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F71B-5BC4-469B-8133-F054EB056381}" type="datetimeFigureOut">
              <a:rPr lang="fr-FR" smtClean="0"/>
              <a:t>26/10/2020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9C02-4907-4F59-8421-9DC2726C63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238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F71B-5BC4-469B-8133-F054EB056381}" type="datetimeFigureOut">
              <a:rPr lang="fr-FR" smtClean="0"/>
              <a:t>26/10/2020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9C02-4907-4F59-8421-9DC2726C63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89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AF71B-5BC4-469B-8133-F054EB056381}" type="datetimeFigureOut">
              <a:rPr lang="fr-FR" smtClean="0"/>
              <a:t>26/10/2020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99C02-4907-4F59-8421-9DC2726C63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4009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microsoft.com/office/2007/relationships/hdphoto" Target="../media/hdphoto5.wdp"/><Relationship Id="rId7" Type="http://schemas.openxmlformats.org/officeDocument/2006/relationships/image" Target="../media/image8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" b="17273"/>
          <a:stretch/>
        </p:blipFill>
        <p:spPr>
          <a:xfrm>
            <a:off x="-10270" y="1"/>
            <a:ext cx="9154270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70340" y="1131590"/>
            <a:ext cx="5791509" cy="3095023"/>
          </a:xfrm>
          <a:prstGeom prst="rect">
            <a:avLst/>
          </a:prstGeom>
          <a:solidFill>
            <a:srgbClr val="5D667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547664" y="1263329"/>
            <a:ext cx="56886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D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É</a:t>
            </a:r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CEMBRE </a:t>
            </a:r>
            <a:r>
              <a:rPr lang="fr-F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– JANVIER</a:t>
            </a:r>
          </a:p>
          <a:p>
            <a:pPr algn="ctr"/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</a:endParaRPr>
          </a:p>
          <a:p>
            <a:pPr algn="ctr"/>
            <a:r>
              <a:rPr lang="fr-F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1000 ENFANTS </a:t>
            </a:r>
          </a:p>
          <a:p>
            <a:pPr algn="ctr"/>
            <a: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À</a:t>
            </a:r>
            <a:r>
              <a:rPr lang="fr-F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fr-F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LA NEIGE</a:t>
            </a:r>
          </a:p>
          <a:p>
            <a:pPr algn="ctr"/>
            <a:endParaRPr lang="fr-FR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</a:endParaRPr>
          </a:p>
          <a:p>
            <a:pPr algn="ctr"/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</a:endParaRP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2020 - 2021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</a:endParaRPr>
          </a:p>
        </p:txBody>
      </p:sp>
      <p:pic>
        <p:nvPicPr>
          <p:cNvPr id="1031" name="Picture 7" descr="Paysage, Montagnes, Panoramique, Roches, Vu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807" y="3288381"/>
            <a:ext cx="1876463" cy="9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60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locons De Neige, Bleu, Ciel, Hiver, Noël, Nei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7" t="3387" r="1018" b="22975"/>
          <a:stretch/>
        </p:blipFill>
        <p:spPr bwMode="auto">
          <a:xfrm>
            <a:off x="-36512" y="-11038"/>
            <a:ext cx="918051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370113" y="195485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LE SNOWMAKER</a:t>
            </a:r>
          </a:p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OU NIVOCULTEUR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4355976" y="1563638"/>
            <a:ext cx="4619922" cy="2524348"/>
          </a:xfrm>
          <a:prstGeom prst="wedgeRoundRectCallout">
            <a:avLst>
              <a:gd name="adj1" fmla="val -57157"/>
              <a:gd name="adj2" fmla="val 65060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674369" y="1779662"/>
            <a:ext cx="40020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Quelle est ma mission </a:t>
            </a:r>
            <a:r>
              <a:rPr lang="fr-FR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• J’assure la production de neige </a:t>
            </a:r>
            <a:r>
              <a:rPr lang="fr-FR" dirty="0" smtClean="0">
                <a:solidFill>
                  <a:schemeClr val="bg1"/>
                </a:solidFill>
              </a:rPr>
              <a:t>de culture </a:t>
            </a:r>
            <a:r>
              <a:rPr lang="fr-FR" dirty="0">
                <a:solidFill>
                  <a:schemeClr val="bg1"/>
                </a:solidFill>
              </a:rPr>
              <a:t>en journée </a:t>
            </a:r>
            <a:r>
              <a:rPr lang="fr-FR" dirty="0" smtClean="0">
                <a:solidFill>
                  <a:schemeClr val="bg1"/>
                </a:solidFill>
              </a:rPr>
              <a:t>ou </a:t>
            </a:r>
            <a:r>
              <a:rPr lang="fr-FR" dirty="0">
                <a:solidFill>
                  <a:schemeClr val="bg1"/>
                </a:solidFill>
              </a:rPr>
              <a:t>la nuit</a:t>
            </a:r>
            <a:r>
              <a:rPr lang="fr-FR" dirty="0" smtClean="0">
                <a:solidFill>
                  <a:schemeClr val="bg1"/>
                </a:solidFill>
              </a:rPr>
              <a:t>,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• Je veille au bon fonctionnement de l’usine </a:t>
            </a:r>
            <a:r>
              <a:rPr lang="fr-FR" dirty="0" smtClean="0">
                <a:solidFill>
                  <a:schemeClr val="bg1"/>
                </a:solidFill>
              </a:rPr>
              <a:t>à neige </a:t>
            </a:r>
            <a:r>
              <a:rPr lang="fr-FR" dirty="0">
                <a:solidFill>
                  <a:schemeClr val="bg1"/>
                </a:solidFill>
              </a:rPr>
              <a:t>et des canons à neige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4" y="989112"/>
            <a:ext cx="2659906" cy="20349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47" y="2825812"/>
            <a:ext cx="2490322" cy="194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87824" y="2283718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• De l’eau</a:t>
            </a:r>
          </a:p>
          <a:p>
            <a:pPr algn="ctr"/>
            <a:r>
              <a:rPr lang="fr-FR" sz="2000" dirty="0"/>
              <a:t>• De l’air</a:t>
            </a:r>
          </a:p>
          <a:p>
            <a:pPr algn="ctr"/>
            <a:r>
              <a:rPr lang="fr-FR" sz="2000" dirty="0"/>
              <a:t>et … c’est tout </a:t>
            </a:r>
            <a:r>
              <a:rPr lang="fr-FR" sz="2000" dirty="0" smtClean="0"/>
              <a:t>!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Cette neige fond à la fin de l’hiver</a:t>
            </a:r>
          </a:p>
          <a:p>
            <a:pPr algn="ctr"/>
            <a:r>
              <a:rPr lang="fr-FR" sz="2000" dirty="0"/>
              <a:t>et se retransforme en eau </a:t>
            </a:r>
            <a:endParaRPr lang="fr-FR" sz="2000" dirty="0" smtClean="0"/>
          </a:p>
          <a:p>
            <a:pPr algn="ctr"/>
            <a:r>
              <a:rPr lang="fr-FR" sz="1400" dirty="0" smtClean="0"/>
              <a:t/>
            </a:r>
            <a:br>
              <a:rPr lang="fr-FR" sz="1400" dirty="0" smtClean="0"/>
            </a:br>
            <a:endParaRPr lang="fr-FR" sz="1400" dirty="0"/>
          </a:p>
          <a:p>
            <a:pPr algn="ctr"/>
            <a:r>
              <a:rPr lang="fr-FR" sz="2000" dirty="0"/>
              <a:t>Pas de gaspillage !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81569" y="209342"/>
            <a:ext cx="8114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LA RECETTE DE LA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NEIGE DE CULTURE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?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cxnSp>
        <p:nvCxnSpPr>
          <p:cNvPr id="9" name="Connecteur en arc 8"/>
          <p:cNvCxnSpPr/>
          <p:nvPr/>
        </p:nvCxnSpPr>
        <p:spPr>
          <a:xfrm>
            <a:off x="2987824" y="4274493"/>
            <a:ext cx="720080" cy="504056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8" name="Picture 4" descr="Vortex, Whirlpool, Maelström, Cyclone, Tourbillon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7" r="80749" b="8186"/>
          <a:stretch/>
        </p:blipFill>
        <p:spPr bwMode="auto">
          <a:xfrm>
            <a:off x="7596336" y="0"/>
            <a:ext cx="15476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412" r="11869" b="9441"/>
          <a:stretch/>
        </p:blipFill>
        <p:spPr>
          <a:xfrm>
            <a:off x="6274808" y="777136"/>
            <a:ext cx="2377526" cy="31902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7" y="873338"/>
            <a:ext cx="3384376" cy="2532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à coins arrondis 5"/>
          <p:cNvSpPr/>
          <p:nvPr/>
        </p:nvSpPr>
        <p:spPr>
          <a:xfrm>
            <a:off x="2771800" y="2139702"/>
            <a:ext cx="4032448" cy="2821672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Ski, Ski Alpin, Sports De Montagne, Sports D'Hi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867894"/>
            <a:ext cx="1152550" cy="11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5375498" y="969046"/>
            <a:ext cx="3600400" cy="2232248"/>
          </a:xfrm>
          <a:prstGeom prst="wedgeRoundRectCallout">
            <a:avLst>
              <a:gd name="adj1" fmla="val -57157"/>
              <a:gd name="adj2" fmla="val 65060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824028" y="1203597"/>
            <a:ext cx="46805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Quelle est ma mission ?</a:t>
            </a:r>
          </a:p>
          <a:p>
            <a:pPr algn="ctr"/>
            <a:endParaRPr lang="fr-FR" sz="1600" dirty="0">
              <a:solidFill>
                <a:schemeClr val="bg1"/>
              </a:solidFill>
            </a:endParaRPr>
          </a:p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J’entretiens les pistes, </a:t>
            </a:r>
          </a:p>
          <a:p>
            <a:pPr algn="ctr"/>
            <a:endParaRPr lang="fr-FR" sz="1000" dirty="0">
              <a:solidFill>
                <a:schemeClr val="bg1"/>
              </a:solidFill>
            </a:endParaRPr>
          </a:p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J’étale la neige, </a:t>
            </a:r>
          </a:p>
          <a:p>
            <a:pPr algn="ctr"/>
            <a:endParaRPr lang="fr-FR" sz="1000" dirty="0">
              <a:solidFill>
                <a:schemeClr val="bg1"/>
              </a:solidFill>
            </a:endParaRPr>
          </a:p>
          <a:p>
            <a:pPr algn="ctr"/>
            <a:r>
              <a:rPr lang="fr-FR" sz="1500" dirty="0" smtClean="0">
                <a:solidFill>
                  <a:schemeClr val="bg1"/>
                </a:solidFill>
              </a:rPr>
              <a:t>Je travaille quand la station ferme et la nuit</a:t>
            </a:r>
            <a:endParaRPr lang="fr-FR" sz="1500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0" b="32915"/>
          <a:stretch/>
        </p:blipFill>
        <p:spPr>
          <a:xfrm>
            <a:off x="190500" y="1086855"/>
            <a:ext cx="4733012" cy="18954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8" b="15092"/>
          <a:stretch/>
        </p:blipFill>
        <p:spPr>
          <a:xfrm>
            <a:off x="190500" y="3148236"/>
            <a:ext cx="4733012" cy="187220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605186" y="26749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LE DAMEUR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Scandia, Fox, Cerfs, Noël, Scandivian, Nordiq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09926"/>
            <a:ext cx="1022113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92672"/>
            <a:ext cx="4104456" cy="2748995"/>
          </a:xfrm>
          <a:prstGeom prst="rect">
            <a:avLst/>
          </a:prstGeom>
        </p:spPr>
      </p:pic>
      <p:pic>
        <p:nvPicPr>
          <p:cNvPr id="7" name="Picture 4" descr="Flocon, Neige, Flocon De Neige, Hiver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219822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locon, Neige, Flocon De Neige, Hiver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699542"/>
            <a:ext cx="1398276" cy="139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locon, Neige, Flocon De Neige, Hiver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057" y="899143"/>
            <a:ext cx="1501885" cy="15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locon, Neige, Flocon De Neige, Hiver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59324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051720" y="33950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LE DAMAGE C’EST QUOI ?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076056" y="2211710"/>
            <a:ext cx="39464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C’est 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compacter la neige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Cela permet au manteau neigeux de résister aux agressions telles que les skieurs, les vent,…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33956" y="339502"/>
            <a:ext cx="4931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LE MONITEUR DE SKI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65" y="1155998"/>
            <a:ext cx="2857500" cy="381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angle à coins arrondis 8"/>
          <p:cNvSpPr/>
          <p:nvPr/>
        </p:nvSpPr>
        <p:spPr>
          <a:xfrm>
            <a:off x="5799981" y="1421368"/>
            <a:ext cx="3236515" cy="2232248"/>
          </a:xfrm>
          <a:prstGeom prst="wedgeRoundRectCallout">
            <a:avLst>
              <a:gd name="adj1" fmla="val -57157"/>
              <a:gd name="adj2" fmla="val 65060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654042" y="1599710"/>
            <a:ext cx="352839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Quelle est ma mission ?</a:t>
            </a:r>
          </a:p>
          <a:p>
            <a:pPr algn="ctr"/>
            <a:endParaRPr lang="fr-FR" sz="1600" dirty="0">
              <a:solidFill>
                <a:schemeClr val="bg1"/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fr-FR" sz="1600" dirty="0">
                <a:solidFill>
                  <a:schemeClr val="bg1"/>
                </a:solidFill>
                <a:cs typeface="Arial Rounded MT Bold"/>
              </a:rPr>
              <a:t> J'enseigne le ski alpin et les autres activités de glisse (snowboard, raquettes à neige, monoski</a:t>
            </a:r>
            <a:r>
              <a:rPr lang="fr-FR" sz="1600" dirty="0" smtClean="0">
                <a:solidFill>
                  <a:schemeClr val="bg1"/>
                </a:solidFill>
                <a:cs typeface="Arial Rounded MT Bold"/>
              </a:rPr>
              <a:t>...)</a:t>
            </a:r>
          </a:p>
          <a:p>
            <a:pPr algn="ctr">
              <a:defRPr/>
            </a:pPr>
            <a:endParaRPr lang="fr-FR" sz="1600" dirty="0">
              <a:solidFill>
                <a:schemeClr val="bg1"/>
              </a:solidFill>
              <a:cs typeface="Arial Rounded MT Bold"/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fr-FR" sz="1600" dirty="0">
                <a:solidFill>
                  <a:schemeClr val="bg1"/>
                </a:solidFill>
                <a:cs typeface="Arial Rounded MT Bold"/>
              </a:rPr>
              <a:t> J'entraine des </a:t>
            </a:r>
            <a:r>
              <a:rPr lang="fr-FR" sz="1600" dirty="0" smtClean="0">
                <a:solidFill>
                  <a:schemeClr val="bg1"/>
                </a:solidFill>
                <a:cs typeface="Arial Rounded MT Bold"/>
              </a:rPr>
              <a:t>clubs</a:t>
            </a:r>
            <a:endParaRPr lang="fr-FR" sz="1600" dirty="0">
              <a:solidFill>
                <a:schemeClr val="bg1"/>
              </a:solidFill>
              <a:cs typeface="Arial Rounded MT Bold"/>
            </a:endParaRPr>
          </a:p>
        </p:txBody>
      </p:sp>
      <p:sp>
        <p:nvSpPr>
          <p:cNvPr id="7" name="Bulle ronde 6"/>
          <p:cNvSpPr/>
          <p:nvPr/>
        </p:nvSpPr>
        <p:spPr>
          <a:xfrm>
            <a:off x="197768" y="973088"/>
            <a:ext cx="2556792" cy="2291680"/>
          </a:xfrm>
          <a:prstGeom prst="wedgeEllipseCallout">
            <a:avLst>
              <a:gd name="adj1" fmla="val 59525"/>
              <a:gd name="adj2" fmla="val 42134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72008" y="1394750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Où peut-on me 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trouver ? 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fr-FR" dirty="0" smtClean="0">
                <a:solidFill>
                  <a:schemeClr val="bg1"/>
                </a:solidFill>
              </a:rPr>
              <a:t>A l’école de ski</a:t>
            </a:r>
          </a:p>
          <a:p>
            <a:pPr marL="285750" indent="-285750" algn="ctr">
              <a:buFontTx/>
              <a:buChar char="-"/>
            </a:pPr>
            <a:r>
              <a:rPr lang="fr-FR" dirty="0" smtClean="0">
                <a:solidFill>
                  <a:schemeClr val="bg1"/>
                </a:solidFill>
              </a:rPr>
              <a:t>Sur les pistes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Pôle, Ski, Bâton De Ski, Le Sport, Spor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00076"/>
            <a:ext cx="1440160" cy="145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015716" y="339502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LE MONITEUR DE SKI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9" t="2358" r="26634" b="5409"/>
          <a:stretch/>
        </p:blipFill>
        <p:spPr>
          <a:xfrm>
            <a:off x="5148064" y="1243725"/>
            <a:ext cx="2735214" cy="345354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8" t="527" r="39577" b="2339"/>
          <a:stretch/>
        </p:blipFill>
        <p:spPr>
          <a:xfrm>
            <a:off x="972689" y="1243726"/>
            <a:ext cx="2735214" cy="34535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72689" y="1243726"/>
            <a:ext cx="2735214" cy="345354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148064" y="1243725"/>
            <a:ext cx="2735214" cy="345354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8281"/>
            <a:ext cx="4561384" cy="257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67172" y="699542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2F47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 </a:t>
            </a:r>
            <a:r>
              <a:rPr lang="fr-FR" sz="2000" dirty="0" smtClean="0">
                <a:solidFill>
                  <a:srgbClr val="2F47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fr-FR" sz="2000" dirty="0">
                <a:solidFill>
                  <a:srgbClr val="2F47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FR" sz="2000" dirty="0" smtClean="0">
                <a:solidFill>
                  <a:srgbClr val="2F47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TIQUE </a:t>
            </a:r>
            <a:endParaRPr lang="fr-FR" sz="2000" dirty="0" smtClean="0">
              <a:solidFill>
                <a:srgbClr val="2F47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dirty="0" smtClean="0">
                <a:solidFill>
                  <a:srgbClr val="2F47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LES PISTES ?</a:t>
            </a:r>
            <a:endParaRPr lang="fr-FR" sz="2000" dirty="0">
              <a:solidFill>
                <a:srgbClr val="2F47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4282"/>
            <a:ext cx="9144000" cy="303921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076056" y="699542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QUEL COMPORTEMENT </a:t>
            </a:r>
          </a:p>
          <a:p>
            <a:pPr algn="ctr"/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SUR LES PISTES ?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isteVer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7192" y="1131590"/>
            <a:ext cx="944880" cy="12954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9265" y="257175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PISTE FACILE</a:t>
            </a:r>
            <a:endParaRPr lang="fr-FR" dirty="0"/>
          </a:p>
        </p:txBody>
      </p:sp>
      <p:pic>
        <p:nvPicPr>
          <p:cNvPr id="7" name="Image 6" descr="PisteBle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131590"/>
            <a:ext cx="944880" cy="12954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65953" y="257175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PISTE DE </a:t>
            </a:r>
            <a:r>
              <a:rPr lang="fr-FR" dirty="0" smtClean="0"/>
              <a:t>DIFFICULTÉ MOYENNE</a:t>
            </a:r>
            <a:endParaRPr lang="fr-FR" dirty="0"/>
          </a:p>
        </p:txBody>
      </p:sp>
      <p:pic>
        <p:nvPicPr>
          <p:cNvPr id="9" name="Image 8" descr="pistes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1131590"/>
            <a:ext cx="1008112" cy="1305588"/>
          </a:xfrm>
          <a:prstGeom prst="rect">
            <a:avLst/>
          </a:prstGeom>
        </p:spPr>
      </p:pic>
      <p:pic>
        <p:nvPicPr>
          <p:cNvPr id="10" name="Image 9" descr="PisteRou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21073" y="3049001"/>
            <a:ext cx="944880" cy="12954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933805" y="4479186"/>
            <a:ext cx="171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PISTE DIFFICILE</a:t>
            </a:r>
            <a:endParaRPr lang="fr-FR" dirty="0"/>
          </a:p>
        </p:txBody>
      </p:sp>
      <p:pic>
        <p:nvPicPr>
          <p:cNvPr id="12" name="Image 11" descr="PisteNoir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3414" y="2941082"/>
            <a:ext cx="944880" cy="12954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329750" y="4344401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PISTE </a:t>
            </a:r>
            <a:r>
              <a:rPr lang="fr-FR" dirty="0"/>
              <a:t>TRÈS </a:t>
            </a:r>
            <a:r>
              <a:rPr lang="fr-FR" dirty="0" smtClean="0"/>
              <a:t>DIFFICILE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0" y="12347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LES PANNEAUX DE SIGNALISATION </a:t>
            </a:r>
          </a:p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SUR LES PISTES 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anneau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54475"/>
            <a:ext cx="4752528" cy="407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0" y="12347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LES PANNEAUX DE SIGNALISATION </a:t>
            </a:r>
          </a:p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SUR LES PISTES 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91630"/>
            <a:ext cx="3591808" cy="324036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81" y="1491630"/>
            <a:ext cx="3586281" cy="3240360"/>
          </a:xfrm>
          <a:prstGeom prst="rect">
            <a:avLst/>
          </a:prstGeom>
        </p:spPr>
      </p:pic>
      <p:pic>
        <p:nvPicPr>
          <p:cNvPr id="8" name="Picture 4" descr="La Sécurité Industrielle, Signal, Symbole, Atten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7494"/>
            <a:ext cx="1080120" cy="95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a Sécurité Industrielle, Signal, Symbole, Atten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33399"/>
            <a:ext cx="1080120" cy="95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943200" y="274617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GLES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CURIT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LES PISTES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"/>
            <a:ext cx="9144000" cy="51406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7504" y="1419622"/>
            <a:ext cx="612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massifs montagneux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plus gros parc de Remontées Mécaniques (RM) au monde (3370)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18000 emplois directs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033718" y="195486"/>
            <a:ext cx="507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LE SKI EN FRANCE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63398"/>
            <a:ext cx="3896475" cy="3886948"/>
          </a:xfrm>
          <a:prstGeom prst="rect">
            <a:avLst/>
          </a:prstGeom>
        </p:spPr>
      </p:pic>
      <p:pic>
        <p:nvPicPr>
          <p:cNvPr id="2055" name="Picture 7" descr="Arrow, Gauche, Inscrivez Vous, Direction, Pointeur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83578" y="3949725"/>
            <a:ext cx="189021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002954" y="3704600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stations des Pyrénées Orientales se sont regroupées pour former Les Neiges Catalanes.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02953" y="3704600"/>
            <a:ext cx="3096345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530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9622"/>
            <a:ext cx="3790155" cy="34563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9622"/>
            <a:ext cx="3793776" cy="3456384"/>
          </a:xfrm>
          <a:prstGeom prst="rect">
            <a:avLst/>
          </a:prstGeom>
        </p:spPr>
      </p:pic>
      <p:pic>
        <p:nvPicPr>
          <p:cNvPr id="7" name="Picture 4" descr="La Sécurité Industrielle, Signal, Symbole, Atten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7494"/>
            <a:ext cx="1080120" cy="95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a Sécurité Industrielle, Signal, Symbole, Atten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33399"/>
            <a:ext cx="1080120" cy="95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943200" y="274617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GLES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CURIT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LES PISTES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7614"/>
            <a:ext cx="3806160" cy="35283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7518"/>
            <a:ext cx="3882846" cy="3528488"/>
          </a:xfrm>
          <a:prstGeom prst="rect">
            <a:avLst/>
          </a:prstGeom>
        </p:spPr>
      </p:pic>
      <p:pic>
        <p:nvPicPr>
          <p:cNvPr id="7" name="Picture 4" descr="La Sécurité Industrielle, Signal, Symbole, Atten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7494"/>
            <a:ext cx="1080120" cy="95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a Sécurité Industrielle, Signal, Symbole, Atten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33399"/>
            <a:ext cx="1080120" cy="95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943200" y="274617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GLES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CURIT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LES PISTES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401631"/>
            <a:ext cx="3680411" cy="34023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01631"/>
            <a:ext cx="3774728" cy="3402367"/>
          </a:xfrm>
          <a:prstGeom prst="rect">
            <a:avLst/>
          </a:prstGeom>
        </p:spPr>
      </p:pic>
      <p:pic>
        <p:nvPicPr>
          <p:cNvPr id="7" name="Picture 4" descr="La Sécurité Industrielle, Signal, Symbole, Atten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7494"/>
            <a:ext cx="1080120" cy="95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a Sécurité Industrielle, Signal, Symbole, Atten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33399"/>
            <a:ext cx="1080120" cy="95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943200" y="274617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GLES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CURIT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LES PISTES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33246"/>
            <a:ext cx="3672408" cy="35213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17" y="1419619"/>
            <a:ext cx="3861223" cy="3521359"/>
          </a:xfrm>
          <a:prstGeom prst="rect">
            <a:avLst/>
          </a:prstGeom>
        </p:spPr>
      </p:pic>
      <p:pic>
        <p:nvPicPr>
          <p:cNvPr id="7" name="Picture 4" descr="La Sécurité Industrielle, Signal, Symbole, Atten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7494"/>
            <a:ext cx="1080120" cy="95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a Sécurité Industrielle, Signal, Symbole, Atten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33399"/>
            <a:ext cx="1080120" cy="95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943200" y="274617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GLES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CURIT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LES PISTES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2204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12" descr="masqu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1921" y="1143661"/>
            <a:ext cx="1515616" cy="151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9" y="2924599"/>
            <a:ext cx="1533550" cy="1533550"/>
          </a:xfrm>
          <a:prstGeom prst="rect">
            <a:avLst/>
          </a:prstGeom>
        </p:spPr>
      </p:pic>
      <p:pic>
        <p:nvPicPr>
          <p:cNvPr id="7" name="Image 4" descr="vest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959" y="1206888"/>
            <a:ext cx="1639203" cy="163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11" descr="lunette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2814" y="2559546"/>
            <a:ext cx="1377058" cy="137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creme soleir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8015" y="2846090"/>
            <a:ext cx="1236935" cy="123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10" descr="gants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29050" y="1206888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197162" y="4488125"/>
            <a:ext cx="496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Ce n’est pas une obligation de prendre :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235" y="4109878"/>
            <a:ext cx="866587" cy="86658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2814" y="4035309"/>
            <a:ext cx="705138" cy="94115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3559" y="4083025"/>
            <a:ext cx="817842" cy="817842"/>
          </a:xfrm>
          <a:prstGeom prst="rect">
            <a:avLst/>
          </a:prstGeom>
        </p:spPr>
      </p:pic>
      <p:pic>
        <p:nvPicPr>
          <p:cNvPr id="20484" name="Picture 4" descr="Sapin, Branche, Aiguilles De Pin, Aiguilles, Hive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59152">
            <a:off x="159657" y="-67746"/>
            <a:ext cx="1336774" cy="11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2340465" y="195486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QUE DOIS-JE PRENDRE POUR ALLER SKIER ?</a:t>
            </a:r>
            <a:endParaRPr lang="fr-F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8" name="Picture 4" descr="Sapin, Branche, Aiguilles De Pin, Aiguilles, Hive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0019">
            <a:off x="7688153" y="-67748"/>
            <a:ext cx="1336774" cy="11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2" r="27882"/>
          <a:stretch/>
        </p:blipFill>
        <p:spPr>
          <a:xfrm>
            <a:off x="49587" y="1043154"/>
            <a:ext cx="1416552" cy="3083085"/>
          </a:xfrm>
          <a:prstGeom prst="rect">
            <a:avLst/>
          </a:prstGeom>
        </p:spPr>
      </p:pic>
      <p:pic>
        <p:nvPicPr>
          <p:cNvPr id="6" name="Image 5" descr="chaussure sk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504751"/>
            <a:ext cx="2159893" cy="215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4" descr="casqu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916228"/>
            <a:ext cx="1593701" cy="15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/>
          <a:stretch/>
        </p:blipFill>
        <p:spPr>
          <a:xfrm>
            <a:off x="6012160" y="1633570"/>
            <a:ext cx="2929639" cy="187636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19672" y="4117089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ATTENTION : </a:t>
            </a:r>
            <a:r>
              <a:rPr lang="fr-FR" sz="2000" dirty="0" smtClean="0">
                <a:solidFill>
                  <a:schemeClr val="bg1"/>
                </a:solidFill>
              </a:rPr>
              <a:t>Chaque enfant est responsable du matériel.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Vous devez retrouver votre matériel après la pause de midi.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1871700" y="267494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L’ </a:t>
            </a:r>
            <a:r>
              <a:rPr lang="fr-F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É</a:t>
            </a:r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QUIPEMENT </a:t>
            </a:r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DE SKI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1510" name="Picture 6" descr="Froid, Cool, Chaud, Icône, Mesure, De Mesure, Symbole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238" y="169064"/>
            <a:ext cx="36004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Froid, Cool, Chaud, Icône, Mesure, De Mesure, Symbole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3488"/>
            <a:ext cx="36004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Calendrier, Mois, Jours, Date, Dates, Rendez-Vo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7793"/>
            <a:ext cx="1311832" cy="131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544" y="459403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É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ROULEMENT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DE LA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JOURN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É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507028"/>
              </p:ext>
            </p:extLst>
          </p:nvPr>
        </p:nvGraphicFramePr>
        <p:xfrm>
          <a:off x="251520" y="2067694"/>
          <a:ext cx="8628624" cy="2749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851756"/>
                <a:gridCol w="732420"/>
                <a:gridCol w="1283804"/>
                <a:gridCol w="864096"/>
                <a:gridCol w="720080"/>
                <a:gridCol w="1729738"/>
                <a:gridCol w="1078578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9h00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10h00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11h00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12h00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13h00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14h00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15h00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16h00</a:t>
                      </a:r>
                      <a:endParaRPr lang="fr-FR" sz="1600" dirty="0"/>
                    </a:p>
                  </a:txBody>
                  <a:tcPr/>
                </a:tc>
              </a:tr>
              <a:tr h="2173651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fr-FR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endParaRPr lang="fr-FR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dirty="0" smtClean="0"/>
                        <a:t>Arrivée </a:t>
                      </a:r>
                      <a:r>
                        <a:rPr lang="fr-FR" sz="1400" dirty="0" smtClean="0"/>
                        <a:t>à la station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r-FR" sz="14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dirty="0" smtClean="0"/>
                        <a:t>Equipement chez le loueur de ski</a:t>
                      </a:r>
                      <a:endParaRPr lang="fr-FR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fr-FR" sz="1400" dirty="0" smtClean="0"/>
                    </a:p>
                    <a:p>
                      <a:endParaRPr lang="fr-FR" sz="1400" dirty="0" smtClean="0"/>
                    </a:p>
                    <a:p>
                      <a:endParaRPr lang="fr-FR" sz="1400" dirty="0" smtClean="0"/>
                    </a:p>
                    <a:p>
                      <a:r>
                        <a:rPr lang="fr-FR" sz="1400" dirty="0" smtClean="0"/>
                        <a:t>- </a:t>
                      </a:r>
                      <a:r>
                        <a:rPr lang="fr-FR" sz="1400" dirty="0" smtClean="0"/>
                        <a:t>Accueil</a:t>
                      </a:r>
                      <a:r>
                        <a:rPr lang="fr-FR" sz="1400" baseline="0" dirty="0" smtClean="0"/>
                        <a:t> et début des cours de ski</a:t>
                      </a:r>
                      <a:endParaRPr lang="fr-FR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- Repas tiré</a:t>
                      </a:r>
                      <a:r>
                        <a:rPr lang="fr-FR" sz="1400" baseline="0" dirty="0" smtClean="0"/>
                        <a:t> du sac à la Salle Hors Sac (Arrivée à la télécabine) ou en bas de station selon conditions météo.</a:t>
                      </a:r>
                      <a:endParaRPr lang="fr-FR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fr-FR" sz="1400" dirty="0" smtClean="0"/>
                    </a:p>
                    <a:p>
                      <a:endParaRPr lang="fr-FR" sz="1400" dirty="0" smtClean="0"/>
                    </a:p>
                    <a:p>
                      <a:endParaRPr lang="fr-FR" sz="1400" dirty="0" smtClean="0"/>
                    </a:p>
                    <a:p>
                      <a:endParaRPr lang="fr-FR" sz="1400" dirty="0" smtClean="0"/>
                    </a:p>
                    <a:p>
                      <a:r>
                        <a:rPr lang="fr-FR" sz="1400" dirty="0" smtClean="0"/>
                        <a:t>- </a:t>
                      </a:r>
                      <a:r>
                        <a:rPr lang="fr-FR" sz="1400" dirty="0" smtClean="0"/>
                        <a:t>Reprise des cours</a:t>
                      </a:r>
                      <a:endParaRPr lang="fr-FR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aseline="0" dirty="0" smtClean="0"/>
                        <a:t>Fin des cours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r-FR" sz="14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aseline="0" dirty="0" smtClean="0"/>
                        <a:t>Retour du matériel : tout matériel emprunté doit être rendu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r-FR" sz="14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aseline="0" dirty="0" smtClean="0"/>
                        <a:t>15h40 : Goûter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 smtClean="0"/>
                    </a:p>
                    <a:p>
                      <a:endParaRPr lang="fr-FR" sz="1400" dirty="0" smtClean="0"/>
                    </a:p>
                    <a:p>
                      <a:endParaRPr lang="fr-FR" sz="1400" dirty="0" smtClean="0"/>
                    </a:p>
                    <a:p>
                      <a:r>
                        <a:rPr lang="fr-FR" sz="1400" dirty="0" smtClean="0"/>
                        <a:t>- </a:t>
                      </a:r>
                      <a:r>
                        <a:rPr lang="fr-FR" sz="1400" dirty="0" smtClean="0"/>
                        <a:t>Retour vers les écoles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La Sécurité Industrielle, Signal, Symbole, Atten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059582"/>
            <a:ext cx="1328911" cy="117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9552" y="195486"/>
            <a:ext cx="8294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É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ROULEMENT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DE LA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JOURN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É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 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10555" y="2571749"/>
            <a:ext cx="8136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Georgia" panose="02040502050405020303" pitchFamily="18" charset="0"/>
              </a:rPr>
              <a:t>Vous êtes toujours dans le temps scolaire (ce n’est pas les vacances !).</a:t>
            </a:r>
          </a:p>
          <a:p>
            <a:pPr algn="ctr"/>
            <a:endParaRPr lang="fr-FR" sz="2000" dirty="0" smtClean="0">
              <a:latin typeface="Georgia" panose="02040502050405020303" pitchFamily="18" charset="0"/>
            </a:endParaRPr>
          </a:p>
          <a:p>
            <a:pPr algn="ctr"/>
            <a:r>
              <a:rPr lang="fr-FR" sz="2000" dirty="0" smtClean="0">
                <a:latin typeface="Georgia" panose="02040502050405020303" pitchFamily="18" charset="0"/>
              </a:rPr>
              <a:t>Il faut écouter les moniteurs de ski, qui doivent être considérés comme les professeurs (respect, écoute…).</a:t>
            </a:r>
          </a:p>
          <a:p>
            <a:pPr algn="ctr"/>
            <a:endParaRPr lang="fr-FR" sz="2000" dirty="0" smtClean="0">
              <a:latin typeface="Georgia" panose="02040502050405020303" pitchFamily="18" charset="0"/>
            </a:endParaRPr>
          </a:p>
          <a:p>
            <a:pPr algn="ctr"/>
            <a:r>
              <a:rPr lang="fr-FR" sz="2000" dirty="0" smtClean="0">
                <a:latin typeface="Georgia" panose="02040502050405020303" pitchFamily="18" charset="0"/>
              </a:rPr>
              <a:t>Vous devez avoir un comportement correct dans les magasins et sur les pistes (politesse, respect,…).</a:t>
            </a: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'Abonner, Youtube, Compte, Adresse, Navigateu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72"/>
          <a:stretch/>
        </p:blipFill>
        <p:spPr bwMode="auto">
          <a:xfrm>
            <a:off x="7668344" y="266354"/>
            <a:ext cx="1140569" cy="151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'Abonner, Youtube, Compte, Adresse, Navigateu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72"/>
          <a:stretch/>
        </p:blipFill>
        <p:spPr bwMode="auto">
          <a:xfrm>
            <a:off x="395536" y="266354"/>
            <a:ext cx="1140569" cy="151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115616" y="339502"/>
            <a:ext cx="705100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QUELQUES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VID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É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OS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…</a:t>
            </a:r>
          </a:p>
          <a:p>
            <a:pPr algn="ctr"/>
            <a:endParaRPr lang="fr-FR" sz="2400" dirty="0" smtClean="0"/>
          </a:p>
          <a:p>
            <a:pPr algn="ctr"/>
            <a:endParaRPr lang="fr-FR" sz="2400" dirty="0"/>
          </a:p>
          <a:p>
            <a:pPr algn="ctr"/>
            <a:r>
              <a:rPr lang="fr-FR" b="1" dirty="0" smtClean="0"/>
              <a:t>1000 Enfants à la Neige 2018</a:t>
            </a:r>
          </a:p>
          <a:p>
            <a:pPr algn="ctr"/>
            <a:r>
              <a:rPr lang="fr-FR" i="1" u="sng" dirty="0" smtClean="0"/>
              <a:t>https://www.youtube.com/watch?v=VnOgzZfU_0I </a:t>
            </a:r>
            <a:endParaRPr lang="fr-FR" i="1" u="sng" dirty="0"/>
          </a:p>
          <a:p>
            <a:pPr algn="ctr"/>
            <a:endParaRPr lang="fr-FR" dirty="0" smtClean="0"/>
          </a:p>
          <a:p>
            <a:pPr algn="ctr"/>
            <a:r>
              <a:rPr lang="fr-FR" b="1" dirty="0" smtClean="0"/>
              <a:t>Fête de la Neige mars 2017</a:t>
            </a:r>
          </a:p>
          <a:p>
            <a:pPr algn="ctr"/>
            <a:r>
              <a:rPr lang="fr-FR" i="1" u="sng" dirty="0" smtClean="0"/>
              <a:t>https://www.youtube.com/watch?v=maNee1KHULU </a:t>
            </a:r>
          </a:p>
          <a:p>
            <a:pPr algn="ctr"/>
            <a:endParaRPr lang="fr-FR" dirty="0"/>
          </a:p>
          <a:p>
            <a:pPr algn="ctr"/>
            <a:r>
              <a:rPr lang="fr-FR" b="1" dirty="0" smtClean="0"/>
              <a:t>1000 Enfants à la Neige 2016</a:t>
            </a:r>
          </a:p>
          <a:p>
            <a:pPr algn="ctr"/>
            <a:r>
              <a:rPr lang="fr-FR" i="1" u="sng" dirty="0" smtClean="0"/>
              <a:t>https://www.youtube.com/watch?v=hBgJwXIrEgI </a:t>
            </a:r>
          </a:p>
          <a:p>
            <a:pPr algn="ctr"/>
            <a:endParaRPr lang="fr-FR" dirty="0"/>
          </a:p>
          <a:p>
            <a:pPr algn="ctr"/>
            <a:r>
              <a:rPr lang="fr-FR" b="1" dirty="0" smtClean="0"/>
              <a:t>1000 Enfants à la Neige 2015</a:t>
            </a:r>
          </a:p>
          <a:p>
            <a:pPr algn="ctr"/>
            <a:r>
              <a:rPr lang="fr-FR" i="1" u="sng" dirty="0" smtClean="0"/>
              <a:t>https://www.youtube.com/watch?v=mVCPbq09ggU 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038" y="-647487"/>
            <a:ext cx="9540552" cy="6404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3648" y="843558"/>
            <a:ext cx="6264696" cy="3744416"/>
          </a:xfrm>
          <a:prstGeom prst="rect">
            <a:avLst/>
          </a:prstGeom>
          <a:solidFill>
            <a:srgbClr val="5D667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logo grand format 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2861" y="987574"/>
            <a:ext cx="1728192" cy="919102"/>
          </a:xfrm>
          <a:prstGeom prst="rect">
            <a:avLst/>
          </a:prstGeom>
        </p:spPr>
      </p:pic>
      <p:pic>
        <p:nvPicPr>
          <p:cNvPr id="8" name="Image 7" descr="logo esf rou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1325" y="1131590"/>
            <a:ext cx="1921546" cy="72058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31590"/>
            <a:ext cx="1856218" cy="763876"/>
          </a:xfrm>
          <a:prstGeom prst="rect">
            <a:avLst/>
          </a:prstGeom>
        </p:spPr>
      </p:pic>
      <p:pic>
        <p:nvPicPr>
          <p:cNvPr id="10" name="Image 9" descr="MSJEPVA_LOGO_blan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94143" y="2776326"/>
            <a:ext cx="1187704" cy="1572520"/>
          </a:xfrm>
          <a:prstGeom prst="rect">
            <a:avLst/>
          </a:prstGeom>
        </p:spPr>
      </p:pic>
      <p:pic>
        <p:nvPicPr>
          <p:cNvPr id="11" name="Image 10" descr="LOGO pyrene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20538" y="3378314"/>
            <a:ext cx="1862763" cy="970532"/>
          </a:xfrm>
          <a:prstGeom prst="rect">
            <a:avLst/>
          </a:prstGeom>
        </p:spPr>
      </p:pic>
      <p:pic>
        <p:nvPicPr>
          <p:cNvPr id="12" name="Image 11" descr="index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39831" y="3306516"/>
            <a:ext cx="1224578" cy="109628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522" y="2630459"/>
            <a:ext cx="1080816" cy="171838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35368" y="2153405"/>
            <a:ext cx="3692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LES PARTENAIRES</a:t>
            </a:r>
          </a:p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DE CES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JOURN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É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ES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99" y="843558"/>
            <a:ext cx="6264697" cy="41906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49652" y="14915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LES NEIGES CATALANES</a:t>
            </a:r>
            <a:endParaRPr lang="fr-FR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-396552" y="1491630"/>
            <a:ext cx="3600400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stations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ctr"/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Cambre d’Aze</a:t>
            </a:r>
          </a:p>
          <a:p>
            <a:pPr algn="ctr"/>
            <a:endParaRPr lang="fr-FR" sz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 Romeu/Pyrénées 2000</a:t>
            </a:r>
          </a:p>
          <a:p>
            <a:pPr algn="ctr"/>
            <a:endParaRPr lang="fr-FR" sz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Porté Puymorens</a:t>
            </a:r>
          </a:p>
          <a:p>
            <a:pPr algn="ctr"/>
            <a:endParaRPr lang="fr-FR" sz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Angles</a:t>
            </a:r>
          </a:p>
          <a:p>
            <a:pPr algn="ctr"/>
            <a:endParaRPr lang="fr-FR" sz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Quillane</a:t>
            </a:r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Formiguères</a:t>
            </a:r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Nordique du Capcir</a:t>
            </a:r>
          </a:p>
          <a:p>
            <a:pPr algn="ctr"/>
            <a:endParaRPr lang="fr-FR" sz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Puyvalador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Bonhomme De Neige, Neige, Noël, Hiver, Froid, Vacanc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860"/>
            <a:ext cx="789532" cy="110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es Forêts, Sapins, Arbres À Feuillage Persistan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5878"/>
            <a:ext cx="988152" cy="89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5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62" y="-452586"/>
            <a:ext cx="9495662" cy="6110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82713" y="1059582"/>
            <a:ext cx="5544616" cy="3312368"/>
          </a:xfrm>
          <a:prstGeom prst="rect">
            <a:avLst/>
          </a:prstGeom>
          <a:solidFill>
            <a:srgbClr val="91A3A9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763688" y="1330771"/>
            <a:ext cx="5616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POUR VOTRE </a:t>
            </a:r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ÉCOUTE 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/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AVEZ-VOUS DES QUESTIONS ?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8" name="Picture 4" descr="Question, Mark, Bouton, Inscrivez Vous, Symbol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231" y="3219822"/>
            <a:ext cx="918103" cy="91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612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9" r="8305" b="18032"/>
          <a:stretch/>
        </p:blipFill>
        <p:spPr>
          <a:xfrm>
            <a:off x="-4564" y="1"/>
            <a:ext cx="9148564" cy="5143500"/>
          </a:xfrm>
          <a:prstGeom prst="rect">
            <a:avLst/>
          </a:prstGeom>
        </p:spPr>
      </p:pic>
      <p:pic>
        <p:nvPicPr>
          <p:cNvPr id="4100" name="Picture 4" descr="Flocon, Neige, Flocon De Neige, Hiver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2610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467805" y="473501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LA STATION LES ANGLES</a:t>
            </a:r>
            <a:endParaRPr lang="fr-FR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" y="-1"/>
            <a:ext cx="9144002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35" y="354757"/>
            <a:ext cx="2592288" cy="17281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107504" y="51470"/>
            <a:ext cx="28803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 pistes : 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vertes</a:t>
            </a:r>
          </a:p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bleues</a:t>
            </a:r>
          </a:p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rouges </a:t>
            </a:r>
          </a:p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noires</a:t>
            </a:r>
          </a:p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 employés dont 110 saisonniers uniquement sur le domaine skiable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230044" y="171305"/>
            <a:ext cx="273630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télécabine 14 places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télésièges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téléskis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tapis</a:t>
            </a:r>
          </a:p>
          <a:p>
            <a:pPr algn="ctr"/>
            <a:endParaRPr lang="fr-FR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400 canons à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neige</a:t>
            </a:r>
          </a:p>
          <a:p>
            <a:pPr algn="ctr"/>
            <a:endParaRPr lang="fr-FR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dameuses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54" y="1059582"/>
            <a:ext cx="6438929" cy="3936433"/>
          </a:xfrm>
          <a:prstGeom prst="rect">
            <a:avLst/>
          </a:prstGeom>
        </p:spPr>
      </p:pic>
      <p:pic>
        <p:nvPicPr>
          <p:cNvPr id="7170" name="Picture 2" descr="Peinture beige - Champagne Rosé - Décoration - Domater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674"/>
          <a:stretch/>
        </p:blipFill>
        <p:spPr bwMode="auto">
          <a:xfrm>
            <a:off x="0" y="-7068"/>
            <a:ext cx="9144000" cy="515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10"/>
          <p:cNvCxnSpPr>
            <a:stCxn id="9" idx="3"/>
            <a:endCxn id="7" idx="0"/>
          </p:cNvCxnSpPr>
          <p:nvPr/>
        </p:nvCxnSpPr>
        <p:spPr>
          <a:xfrm>
            <a:off x="2562076" y="1490946"/>
            <a:ext cx="1977447" cy="11680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stCxn id="16" idx="3"/>
            <a:endCxn id="7" idx="1"/>
          </p:cNvCxnSpPr>
          <p:nvPr/>
        </p:nvCxnSpPr>
        <p:spPr>
          <a:xfrm>
            <a:off x="2562076" y="2318811"/>
            <a:ext cx="1333052" cy="4878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/>
          <p:cNvCxnSpPr>
            <a:stCxn id="17" idx="3"/>
            <a:endCxn id="7" idx="2"/>
          </p:cNvCxnSpPr>
          <p:nvPr/>
        </p:nvCxnSpPr>
        <p:spPr>
          <a:xfrm>
            <a:off x="2562076" y="3127982"/>
            <a:ext cx="1066135" cy="350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>
            <a:stCxn id="18" idx="3"/>
            <a:endCxn id="7" idx="3"/>
          </p:cNvCxnSpPr>
          <p:nvPr/>
        </p:nvCxnSpPr>
        <p:spPr>
          <a:xfrm flipV="1">
            <a:off x="2562076" y="3519468"/>
            <a:ext cx="1333052" cy="419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68" name="Connecteur droit 7167"/>
          <p:cNvCxnSpPr>
            <a:stCxn id="19" idx="3"/>
            <a:endCxn id="7" idx="4"/>
          </p:cNvCxnSpPr>
          <p:nvPr/>
        </p:nvCxnSpPr>
        <p:spPr>
          <a:xfrm flipV="1">
            <a:off x="2562076" y="3667103"/>
            <a:ext cx="1977447" cy="10415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71" name="Connecteur droit 7170"/>
          <p:cNvCxnSpPr>
            <a:stCxn id="24" idx="1"/>
            <a:endCxn id="7" idx="0"/>
          </p:cNvCxnSpPr>
          <p:nvPr/>
        </p:nvCxnSpPr>
        <p:spPr>
          <a:xfrm flipH="1">
            <a:off x="4539523" y="1525850"/>
            <a:ext cx="2096612" cy="11331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73" name="Connecteur droit 7172"/>
          <p:cNvCxnSpPr>
            <a:stCxn id="23" idx="1"/>
            <a:endCxn id="7" idx="7"/>
          </p:cNvCxnSpPr>
          <p:nvPr/>
        </p:nvCxnSpPr>
        <p:spPr>
          <a:xfrm flipH="1">
            <a:off x="5183917" y="2304807"/>
            <a:ext cx="1473450" cy="5018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75" name="Connecteur droit 7174"/>
          <p:cNvCxnSpPr>
            <a:stCxn id="22" idx="1"/>
            <a:endCxn id="7" idx="6"/>
          </p:cNvCxnSpPr>
          <p:nvPr/>
        </p:nvCxnSpPr>
        <p:spPr>
          <a:xfrm flipH="1">
            <a:off x="5450834" y="3133028"/>
            <a:ext cx="1206533" cy="300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77" name="Connecteur droit 7176"/>
          <p:cNvCxnSpPr>
            <a:stCxn id="21" idx="1"/>
            <a:endCxn id="7" idx="5"/>
          </p:cNvCxnSpPr>
          <p:nvPr/>
        </p:nvCxnSpPr>
        <p:spPr>
          <a:xfrm flipH="1" flipV="1">
            <a:off x="5183917" y="3519468"/>
            <a:ext cx="1473450" cy="419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79" name="Connecteur droit 7178"/>
          <p:cNvCxnSpPr>
            <a:stCxn id="20" idx="1"/>
            <a:endCxn id="7" idx="4"/>
          </p:cNvCxnSpPr>
          <p:nvPr/>
        </p:nvCxnSpPr>
        <p:spPr>
          <a:xfrm flipH="1" flipV="1">
            <a:off x="4539523" y="3667103"/>
            <a:ext cx="2117844" cy="10958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938994" y="131834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QUI TRAVAILLE DANS </a:t>
            </a:r>
          </a:p>
          <a:p>
            <a:pPr algn="ctr"/>
            <a:r>
              <a:rPr lang="fr-FR" sz="2800" dirty="0" smtClean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UNE STATION ?</a:t>
            </a:r>
            <a:endParaRPr lang="fr-FR" sz="2800" dirty="0">
              <a:solidFill>
                <a:schemeClr val="bg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1" t="23867" r="2252"/>
          <a:stretch/>
        </p:blipFill>
        <p:spPr>
          <a:xfrm>
            <a:off x="17748" y="-37275"/>
            <a:ext cx="1835696" cy="16429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 t="6261" r="48753" b="43072"/>
          <a:stretch/>
        </p:blipFill>
        <p:spPr>
          <a:xfrm>
            <a:off x="7236296" y="85643"/>
            <a:ext cx="1656184" cy="1073975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3628211" y="2658991"/>
            <a:ext cx="1822623" cy="10081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783310" y="296337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LA STATION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144811" y="1203598"/>
            <a:ext cx="1417265" cy="574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1144811" y="2031463"/>
            <a:ext cx="1417265" cy="574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1144811" y="2840634"/>
            <a:ext cx="1417265" cy="574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1144811" y="3651870"/>
            <a:ext cx="1417265" cy="574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1144811" y="4421319"/>
            <a:ext cx="1417265" cy="574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6657367" y="4475588"/>
            <a:ext cx="1417265" cy="574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6657367" y="3651870"/>
            <a:ext cx="1417265" cy="574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6657367" y="2845680"/>
            <a:ext cx="1417265" cy="574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6657367" y="2017459"/>
            <a:ext cx="1417265" cy="574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6636135" y="1238502"/>
            <a:ext cx="1417265" cy="574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3" name="ZoneTexte 6152"/>
          <p:cNvSpPr txBox="1"/>
          <p:nvPr/>
        </p:nvSpPr>
        <p:spPr>
          <a:xfrm>
            <a:off x="1144811" y="1306280"/>
            <a:ext cx="148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</a:rPr>
              <a:t>LE CONDUCTEUR D’ENGINS DE DENEIGEMENT</a:t>
            </a:r>
            <a:endParaRPr lang="fr-FR" sz="900" b="1" dirty="0">
              <a:solidFill>
                <a:schemeClr val="bg1"/>
              </a:solidFill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1117054" y="2189391"/>
            <a:ext cx="1482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</a:rPr>
              <a:t>L’AGENT D’ACCUEIL</a:t>
            </a:r>
            <a:endParaRPr lang="fr-FR" sz="900" b="1" dirty="0">
              <a:solidFill>
                <a:schemeClr val="bg1"/>
              </a:solidFill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1144810" y="2963371"/>
            <a:ext cx="148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</a:rPr>
              <a:t>L’HOTESSE DE CAISSE</a:t>
            </a:r>
          </a:p>
          <a:p>
            <a:pPr algn="ctr"/>
            <a:r>
              <a:rPr lang="fr-FR" sz="900" b="1" dirty="0" smtClean="0">
                <a:solidFill>
                  <a:schemeClr val="bg1"/>
                </a:solidFill>
              </a:rPr>
              <a:t>OU D’ACCUEIL</a:t>
            </a:r>
            <a:endParaRPr lang="fr-FR" sz="900" b="1" dirty="0">
              <a:solidFill>
                <a:schemeClr val="bg1"/>
              </a:solidFill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1115120" y="3754552"/>
            <a:ext cx="148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</a:rPr>
              <a:t>LE CONDUCTEUR DE </a:t>
            </a:r>
          </a:p>
          <a:p>
            <a:pPr algn="ctr"/>
            <a:r>
              <a:rPr lang="fr-FR" sz="900" b="1" dirty="0" smtClean="0">
                <a:solidFill>
                  <a:schemeClr val="bg1"/>
                </a:solidFill>
              </a:rPr>
              <a:t>REMONTEES MECANIQUES</a:t>
            </a:r>
            <a:endParaRPr lang="fr-FR" sz="900" b="1" dirty="0">
              <a:solidFill>
                <a:schemeClr val="bg1"/>
              </a:solidFill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1057956" y="4524001"/>
            <a:ext cx="165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</a:rPr>
              <a:t>LE MECANICIEN DE REMONTEES MECANIQUES</a:t>
            </a:r>
            <a:endParaRPr lang="fr-FR" sz="900" b="1" dirty="0">
              <a:solidFill>
                <a:schemeClr val="bg1"/>
              </a:solidFill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6636135" y="1421368"/>
            <a:ext cx="1482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</a:rPr>
              <a:t>LE PISTEUR SECOURISTE</a:t>
            </a:r>
            <a:endParaRPr lang="fr-FR" sz="900" b="1" dirty="0">
              <a:solidFill>
                <a:schemeClr val="bg1"/>
              </a:solidFill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6657367" y="2134145"/>
            <a:ext cx="148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</a:rPr>
              <a:t>LE SNOWMAKER OU</a:t>
            </a:r>
          </a:p>
          <a:p>
            <a:pPr algn="ctr"/>
            <a:r>
              <a:rPr lang="fr-FR" sz="900" b="1" dirty="0" smtClean="0">
                <a:solidFill>
                  <a:schemeClr val="bg1"/>
                </a:solidFill>
              </a:rPr>
              <a:t>NIVOCULTEUR</a:t>
            </a:r>
            <a:endParaRPr lang="fr-FR" sz="900" b="1" dirty="0">
              <a:solidFill>
                <a:schemeClr val="bg1"/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6657365" y="3012566"/>
            <a:ext cx="1482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</a:rPr>
              <a:t>LE DAMEUR</a:t>
            </a:r>
            <a:endParaRPr lang="fr-FR" sz="900" b="1" dirty="0">
              <a:solidFill>
                <a:schemeClr val="bg1"/>
              </a:solidFill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6624512" y="3823802"/>
            <a:ext cx="1482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</a:rPr>
              <a:t>LE SHAPER</a:t>
            </a:r>
            <a:endParaRPr lang="fr-FR" sz="900" b="1" dirty="0">
              <a:solidFill>
                <a:schemeClr val="bg1"/>
              </a:solidFill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6636135" y="4647520"/>
            <a:ext cx="1482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</a:rPr>
              <a:t>LE MONITEUR DE SKI</a:t>
            </a:r>
            <a:endParaRPr lang="fr-FR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55725" y="195485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LE CONDUCTEUR DE </a:t>
            </a:r>
          </a:p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REMONTÉES M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É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CANIQUES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841" y="12973"/>
            <a:ext cx="1638300" cy="14192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42" y="2144385"/>
            <a:ext cx="3888432" cy="25364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Rectangle à coins arrondis 6"/>
          <p:cNvSpPr/>
          <p:nvPr/>
        </p:nvSpPr>
        <p:spPr>
          <a:xfrm>
            <a:off x="5515297" y="1734119"/>
            <a:ext cx="3443572" cy="2144123"/>
          </a:xfrm>
          <a:prstGeom prst="wedgeRoundRectCallout">
            <a:avLst>
              <a:gd name="adj1" fmla="val -64962"/>
              <a:gd name="adj2" fmla="val 32284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545149" y="1742106"/>
            <a:ext cx="34435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Quelle est ma mission </a:t>
            </a:r>
            <a:r>
              <a:rPr lang="fr-FR" sz="1400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endParaRPr lang="fr-FR" sz="1050" dirty="0">
              <a:solidFill>
                <a:schemeClr val="bg1"/>
              </a:solidFill>
            </a:endParaRP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Je veille au bon fonctionnement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des machines et à la sécurité des clients</a:t>
            </a:r>
            <a:r>
              <a:rPr lang="fr-FR" sz="14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endParaRPr lang="fr-FR" sz="1050" dirty="0">
              <a:solidFill>
                <a:schemeClr val="bg1"/>
              </a:solidFill>
            </a:endParaRP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J’accueille et aide le client 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dans l’aire d’embarquement</a:t>
            </a:r>
            <a:r>
              <a:rPr lang="fr-FR" sz="14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endParaRPr lang="fr-FR" sz="1050" dirty="0">
              <a:solidFill>
                <a:schemeClr val="bg1"/>
              </a:solidFill>
            </a:endParaRP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Je réalise et participe aux différents contrôles </a:t>
            </a:r>
            <a:r>
              <a:rPr lang="fr-FR" sz="1400" dirty="0" smtClean="0">
                <a:solidFill>
                  <a:schemeClr val="bg1"/>
                </a:solidFill>
              </a:rPr>
              <a:t>des </a:t>
            </a:r>
            <a:r>
              <a:rPr lang="fr-FR" sz="1400" dirty="0">
                <a:solidFill>
                  <a:schemeClr val="bg1"/>
                </a:solidFill>
              </a:rPr>
              <a:t>téléskis et télésièges.</a:t>
            </a:r>
          </a:p>
          <a:p>
            <a:pPr algn="ctr"/>
            <a:endParaRPr lang="fr-FR" sz="2400" dirty="0"/>
          </a:p>
        </p:txBody>
      </p:sp>
      <p:sp>
        <p:nvSpPr>
          <p:cNvPr id="6" name="Bulle ronde 5"/>
          <p:cNvSpPr/>
          <p:nvPr/>
        </p:nvSpPr>
        <p:spPr>
          <a:xfrm>
            <a:off x="29071" y="1120924"/>
            <a:ext cx="2880320" cy="2291680"/>
          </a:xfrm>
          <a:prstGeom prst="wedgeEllipseCallout">
            <a:avLst>
              <a:gd name="adj1" fmla="val 59525"/>
              <a:gd name="adj2" fmla="val 42134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-195336" y="1432198"/>
            <a:ext cx="340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Où peut-on me 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trouver </a:t>
            </a:r>
            <a:r>
              <a:rPr lang="fr-FR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En bas et en haut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des télésièges </a:t>
            </a:r>
            <a:r>
              <a:rPr lang="fr-FR" dirty="0" smtClean="0">
                <a:solidFill>
                  <a:schemeClr val="bg1"/>
                </a:solidFill>
              </a:rPr>
              <a:t>et téléskis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55725" y="195485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LE M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É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CANICIEN DE </a:t>
            </a:r>
          </a:p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REMONTÉES M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É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CANIQUES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67" y="2996056"/>
            <a:ext cx="2317739" cy="194421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841" y="12973"/>
            <a:ext cx="1638300" cy="1419225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5515297" y="1734119"/>
            <a:ext cx="3443572" cy="2144123"/>
          </a:xfrm>
          <a:prstGeom prst="wedgeRoundRectCallout">
            <a:avLst>
              <a:gd name="adj1" fmla="val -64962"/>
              <a:gd name="adj2" fmla="val 32284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91" y="1393887"/>
            <a:ext cx="1961646" cy="203758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5100124" y="1888060"/>
            <a:ext cx="42739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Quelle est ma mission </a:t>
            </a:r>
            <a:r>
              <a:rPr lang="fr-FR" sz="1600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endParaRPr lang="fr-FR" sz="1600" dirty="0">
              <a:solidFill>
                <a:schemeClr val="bg1"/>
              </a:solidFill>
            </a:endParaRP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• Je suis spécialisé en maintenance </a:t>
            </a:r>
            <a:endParaRPr lang="fr-FR" sz="1600" dirty="0" smtClean="0">
              <a:solidFill>
                <a:schemeClr val="bg1"/>
              </a:solidFill>
            </a:endParaRPr>
          </a:p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Électrique ou </a:t>
            </a:r>
            <a:r>
              <a:rPr lang="fr-FR" sz="1600" dirty="0">
                <a:solidFill>
                  <a:schemeClr val="bg1"/>
                </a:solidFill>
              </a:rPr>
              <a:t>mécanique</a:t>
            </a:r>
            <a:r>
              <a:rPr lang="fr-FR" sz="16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endParaRPr lang="fr-FR" sz="1400" dirty="0">
              <a:solidFill>
                <a:schemeClr val="bg1"/>
              </a:solidFill>
            </a:endParaRP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• Je répare les RM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et fais des contrôles techniques.</a:t>
            </a:r>
          </a:p>
          <a:p>
            <a:pPr algn="ctr"/>
            <a:endParaRPr lang="fr-FR" sz="2800" dirty="0"/>
          </a:p>
        </p:txBody>
      </p:sp>
      <p:sp>
        <p:nvSpPr>
          <p:cNvPr id="6" name="Bulle ronde 5"/>
          <p:cNvSpPr/>
          <p:nvPr/>
        </p:nvSpPr>
        <p:spPr>
          <a:xfrm>
            <a:off x="29071" y="1120924"/>
            <a:ext cx="2880320" cy="2291680"/>
          </a:xfrm>
          <a:prstGeom prst="wedgeEllipseCallout">
            <a:avLst>
              <a:gd name="adj1" fmla="val 59525"/>
              <a:gd name="adj2" fmla="val 42134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-232073" y="1389601"/>
            <a:ext cx="3402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Où peut-on me 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trouver </a:t>
            </a:r>
            <a:r>
              <a:rPr lang="fr-FR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• En gare ou sur </a:t>
            </a:r>
            <a:endParaRPr lang="fr-FR" dirty="0" smtClean="0">
              <a:solidFill>
                <a:schemeClr val="bg1"/>
              </a:solidFill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un </a:t>
            </a:r>
            <a:r>
              <a:rPr lang="fr-FR" dirty="0">
                <a:solidFill>
                  <a:schemeClr val="bg1"/>
                </a:solidFill>
              </a:rPr>
              <a:t>pylône d’une RM,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• A l’atelier.</a:t>
            </a:r>
          </a:p>
        </p:txBody>
      </p:sp>
    </p:spTree>
    <p:extLst>
      <p:ext uri="{BB962C8B-B14F-4D97-AF65-F5344CB8AC3E}">
        <p14:creationId xmlns:p14="http://schemas.microsoft.com/office/powerpoint/2010/main" val="4210005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9" b="12563"/>
          <a:stretch/>
        </p:blipFill>
        <p:spPr>
          <a:xfrm>
            <a:off x="467544" y="2355726"/>
            <a:ext cx="2304256" cy="12494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3" b="8874"/>
          <a:stretch/>
        </p:blipFill>
        <p:spPr>
          <a:xfrm>
            <a:off x="467544" y="915566"/>
            <a:ext cx="2303723" cy="12279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9" t="30544" r="589"/>
          <a:stretch/>
        </p:blipFill>
        <p:spPr>
          <a:xfrm>
            <a:off x="467544" y="3779713"/>
            <a:ext cx="2304256" cy="127335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12347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LE PISTEUR SECOURISTE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635896" y="925091"/>
            <a:ext cx="4835946" cy="3501964"/>
          </a:xfrm>
          <a:prstGeom prst="wedgeRoundRectCallout">
            <a:avLst>
              <a:gd name="adj1" fmla="val -65823"/>
              <a:gd name="adj2" fmla="val 43029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849774" y="962872"/>
            <a:ext cx="44644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Quelle est ma mission </a:t>
            </a:r>
            <a:r>
              <a:rPr lang="fr-FR" sz="1600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endParaRPr lang="fr-FR" sz="1600" dirty="0">
              <a:solidFill>
                <a:schemeClr val="bg1"/>
              </a:solidFill>
            </a:endParaRP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• </a:t>
            </a:r>
            <a:r>
              <a:rPr lang="fr-FR" sz="1600" dirty="0" smtClean="0">
                <a:solidFill>
                  <a:schemeClr val="bg1"/>
                </a:solidFill>
              </a:rPr>
              <a:t>J’ouvre </a:t>
            </a:r>
            <a:r>
              <a:rPr lang="fr-FR" sz="1600" dirty="0">
                <a:solidFill>
                  <a:schemeClr val="bg1"/>
                </a:solidFill>
              </a:rPr>
              <a:t>et je ferme les pistes</a:t>
            </a:r>
            <a:r>
              <a:rPr lang="fr-FR" sz="16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endParaRPr lang="fr-FR" sz="1000" dirty="0">
              <a:solidFill>
                <a:schemeClr val="bg1"/>
              </a:solidFill>
            </a:endParaRP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• Je pose et j’entretiens le matériel de protection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(matelas, filets), de signalisation et d’information</a:t>
            </a:r>
            <a:r>
              <a:rPr lang="fr-FR" sz="16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endParaRPr lang="fr-FR" sz="1000" dirty="0">
              <a:solidFill>
                <a:schemeClr val="bg1"/>
              </a:solidFill>
            </a:endParaRP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• Je viens en aide aux skieurs sur les pistes et hors-pistes</a:t>
            </a:r>
            <a:r>
              <a:rPr lang="fr-FR" sz="16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endParaRPr lang="fr-FR" sz="1000" dirty="0">
              <a:solidFill>
                <a:schemeClr val="bg1"/>
              </a:solidFill>
            </a:endParaRP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• Je sécurise le domaine en déclenchant </a:t>
            </a:r>
            <a:r>
              <a:rPr lang="fr-FR" sz="1600" dirty="0" smtClean="0">
                <a:solidFill>
                  <a:schemeClr val="bg1"/>
                </a:solidFill>
              </a:rPr>
              <a:t>préventivement les </a:t>
            </a:r>
            <a:r>
              <a:rPr lang="fr-FR" sz="1600" dirty="0">
                <a:solidFill>
                  <a:schemeClr val="bg1"/>
                </a:solidFill>
              </a:rPr>
              <a:t>avalanches</a:t>
            </a:r>
            <a:r>
              <a:rPr lang="fr-FR" sz="16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endParaRPr lang="fr-FR" sz="1000" dirty="0">
              <a:solidFill>
                <a:schemeClr val="bg1"/>
              </a:solidFill>
            </a:endParaRP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• J’accueille les clients et veille au respect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des règles de </a:t>
            </a:r>
            <a:r>
              <a:rPr lang="fr-FR" sz="1600" dirty="0" smtClean="0">
                <a:solidFill>
                  <a:schemeClr val="bg1"/>
                </a:solidFill>
              </a:rPr>
              <a:t>sécurité</a:t>
            </a:r>
            <a:r>
              <a:rPr lang="fr-FR" sz="1600" dirty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33" y="122166"/>
            <a:ext cx="1336873" cy="166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0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801</Words>
  <Application>Microsoft Office PowerPoint</Application>
  <PresentationFormat>Affichage à l'écran (16:9)</PresentationFormat>
  <Paragraphs>236</Paragraphs>
  <Slides>30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lise rouquet</dc:creator>
  <cp:lastModifiedBy>lise rouquet</cp:lastModifiedBy>
  <cp:revision>65</cp:revision>
  <dcterms:created xsi:type="dcterms:W3CDTF">2020-10-22T07:24:45Z</dcterms:created>
  <dcterms:modified xsi:type="dcterms:W3CDTF">2020-10-26T09:28:50Z</dcterms:modified>
</cp:coreProperties>
</file>