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86"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5" r:id="rId28"/>
    <p:sldId id="281" r:id="rId29"/>
    <p:sldId id="282" r:id="rId30"/>
    <p:sldId id="283" r:id="rId31"/>
    <p:sldId id="284" r:id="rId32"/>
  </p:sldIdLst>
  <p:sldSz cx="18288000" cy="10287000"/>
  <p:notesSz cx="6858000" cy="9144000"/>
  <p:embeddedFontLst>
    <p:embeddedFont>
      <p:font typeface="Calibri" panose="020F0502020204030204" pitchFamily="34" charset="0"/>
      <p:regular r:id="rId34"/>
      <p:bold r:id="rId35"/>
      <p:italic r:id="rId36"/>
      <p:boldItalic r:id="rId37"/>
    </p:embeddedFont>
    <p:embeddedFont>
      <p:font typeface="Poppins Bold" panose="020B0604020202020204" charset="0"/>
      <p:regular r:id="rId38"/>
    </p:embeddedFont>
    <p:embeddedFont>
      <p:font typeface="Poppins Light" panose="020B0604020202020204" charset="0"/>
      <p:regular r:id="rId39"/>
    </p:embeddedFont>
    <p:embeddedFont>
      <p:font typeface="Poppins Light Bold" panose="020B0604020202020204" charset="0"/>
      <p:regular r:id="rId40"/>
    </p:embeddedFont>
    <p:embeddedFont>
      <p:font typeface="Poppins Medium" panose="020B0604020202020204" charset="0"/>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6667" autoAdjust="0"/>
  </p:normalViewPr>
  <p:slideViewPr>
    <p:cSldViewPr>
      <p:cViewPr varScale="1">
        <p:scale>
          <a:sx n="32" d="100"/>
          <a:sy n="32" d="100"/>
        </p:scale>
        <p:origin x="159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03.10.2024</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Bonjour, </a:t>
            </a:r>
            <a:r>
              <a:rPr lang="en-US" dirty="0" err="1"/>
              <a:t>bienvenue</a:t>
            </a:r>
            <a:r>
              <a:rPr lang="en-US" dirty="0"/>
              <a:t>  à la formation des IE </a:t>
            </a:r>
            <a:r>
              <a:rPr lang="en-US" dirty="0" err="1"/>
              <a:t>bénévoles</a:t>
            </a:r>
            <a:r>
              <a:rPr lang="en-US" dirty="0"/>
              <a:t> </a:t>
            </a:r>
            <a:r>
              <a:rPr lang="en-US" dirty="0" err="1"/>
              <a:t>en</a:t>
            </a:r>
            <a:r>
              <a:rPr lang="en-US" dirty="0"/>
              <a:t> </a:t>
            </a:r>
            <a:r>
              <a:rPr lang="en-US" dirty="0" err="1"/>
              <a:t>cyclisme</a:t>
            </a:r>
            <a:r>
              <a:rPr lang="en-US" dirty="0"/>
              <a:t> des P.O</a:t>
            </a:r>
          </a:p>
          <a:p>
            <a:r>
              <a:rPr lang="en-US" dirty="0"/>
              <a:t>La </a:t>
            </a:r>
            <a:r>
              <a:rPr lang="en-US" dirty="0" err="1"/>
              <a:t>sécurité</a:t>
            </a:r>
            <a:r>
              <a:rPr lang="en-US" dirty="0"/>
              <a:t> des enfants dans les </a:t>
            </a:r>
            <a:r>
              <a:rPr lang="en-US" dirty="0" err="1"/>
              <a:t>activités</a:t>
            </a:r>
            <a:r>
              <a:rPr lang="en-US" dirty="0"/>
              <a:t> physiques et </a:t>
            </a:r>
            <a:r>
              <a:rPr lang="en-US" dirty="0" err="1"/>
              <a:t>sportives</a:t>
            </a:r>
            <a:r>
              <a:rPr lang="en-US" dirty="0"/>
              <a:t> </a:t>
            </a:r>
            <a:r>
              <a:rPr lang="en-US" dirty="0" err="1"/>
              <a:t>nécessite</a:t>
            </a:r>
            <a:r>
              <a:rPr lang="en-US" dirty="0"/>
              <a:t> </a:t>
            </a:r>
            <a:r>
              <a:rPr lang="en-US" dirty="0" err="1"/>
              <a:t>parfois</a:t>
            </a:r>
            <a:r>
              <a:rPr lang="en-US" dirty="0"/>
              <a:t> la </a:t>
            </a:r>
            <a:r>
              <a:rPr lang="en-US" dirty="0" err="1"/>
              <a:t>présence</a:t>
            </a:r>
            <a:r>
              <a:rPr lang="en-US" dirty="0"/>
              <a:t> de </a:t>
            </a:r>
            <a:r>
              <a:rPr lang="en-US" dirty="0" err="1"/>
              <a:t>nombreux</a:t>
            </a:r>
            <a:r>
              <a:rPr lang="en-US" dirty="0"/>
              <a:t> </a:t>
            </a:r>
            <a:r>
              <a:rPr lang="en-US" dirty="0" err="1"/>
              <a:t>adultes</a:t>
            </a:r>
            <a:r>
              <a:rPr lang="en-US" dirty="0"/>
              <a:t>. </a:t>
            </a:r>
          </a:p>
          <a:p>
            <a:r>
              <a:rPr lang="en-US" dirty="0" err="1"/>
              <a:t>C’est</a:t>
            </a:r>
            <a:r>
              <a:rPr lang="en-US" dirty="0"/>
              <a:t> </a:t>
            </a:r>
            <a:r>
              <a:rPr lang="en-US" dirty="0" err="1"/>
              <a:t>particulièrement</a:t>
            </a:r>
            <a:r>
              <a:rPr lang="en-US" dirty="0"/>
              <a:t> le </a:t>
            </a:r>
            <a:r>
              <a:rPr lang="en-US" dirty="0" err="1"/>
              <a:t>cas</a:t>
            </a:r>
            <a:r>
              <a:rPr lang="en-US" dirty="0"/>
              <a:t> pour la </a:t>
            </a:r>
            <a:r>
              <a:rPr lang="en-US" dirty="0" err="1"/>
              <a:t>pratique</a:t>
            </a:r>
            <a:r>
              <a:rPr lang="en-US" dirty="0"/>
              <a:t> des </a:t>
            </a:r>
            <a:r>
              <a:rPr lang="en-US" dirty="0" err="1"/>
              <a:t>activités</a:t>
            </a:r>
            <a:r>
              <a:rPr lang="en-US" dirty="0"/>
              <a:t> </a:t>
            </a:r>
            <a:r>
              <a:rPr lang="en-US" dirty="0" err="1"/>
              <a:t>autour</a:t>
            </a:r>
            <a:r>
              <a:rPr lang="en-US" dirty="0"/>
              <a:t> de la </a:t>
            </a:r>
            <a:r>
              <a:rPr lang="en-US" dirty="0" err="1"/>
              <a:t>bicyclette</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Votre</a:t>
            </a:r>
            <a:r>
              <a:rPr lang="en-US" dirty="0"/>
              <a:t> action </a:t>
            </a:r>
            <a:r>
              <a:rPr lang="en-US" dirty="0" err="1"/>
              <a:t>devra</a:t>
            </a:r>
            <a:r>
              <a:rPr lang="en-US" dirty="0"/>
              <a:t> </a:t>
            </a:r>
            <a:r>
              <a:rPr lang="en-US" dirty="0" err="1"/>
              <a:t>s’articuler</a:t>
            </a:r>
            <a:r>
              <a:rPr lang="en-US" dirty="0"/>
              <a:t> </a:t>
            </a:r>
            <a:r>
              <a:rPr lang="en-US" dirty="0" err="1"/>
              <a:t>autour</a:t>
            </a:r>
            <a:r>
              <a:rPr lang="en-US" dirty="0"/>
              <a:t> de 3 axes :</a:t>
            </a:r>
          </a:p>
          <a:p>
            <a:r>
              <a:rPr lang="en-US" dirty="0"/>
              <a:t>1.Votre </a:t>
            </a:r>
            <a:r>
              <a:rPr lang="en-US" dirty="0" err="1"/>
              <a:t>connaissance</a:t>
            </a:r>
            <a:r>
              <a:rPr lang="en-US" dirty="0"/>
              <a:t> </a:t>
            </a:r>
            <a:r>
              <a:rPr lang="en-US" dirty="0" err="1"/>
              <a:t>préalable</a:t>
            </a:r>
            <a:r>
              <a:rPr lang="en-US" dirty="0"/>
              <a:t> des enfants </a:t>
            </a:r>
          </a:p>
          <a:p>
            <a:r>
              <a:rPr lang="en-US" dirty="0"/>
              <a:t>	Il </a:t>
            </a:r>
            <a:r>
              <a:rPr lang="en-US" dirty="0" err="1"/>
              <a:t>est</a:t>
            </a:r>
            <a:r>
              <a:rPr lang="en-US" dirty="0"/>
              <a:t> </a:t>
            </a:r>
            <a:r>
              <a:rPr lang="en-US" dirty="0" err="1"/>
              <a:t>préférable</a:t>
            </a:r>
            <a:r>
              <a:rPr lang="en-US" dirty="0"/>
              <a:t> de </a:t>
            </a:r>
            <a:r>
              <a:rPr lang="en-US" dirty="0" err="1"/>
              <a:t>connaître</a:t>
            </a:r>
            <a:r>
              <a:rPr lang="en-US" dirty="0"/>
              <a:t> les </a:t>
            </a:r>
            <a:r>
              <a:rPr lang="en-US" dirty="0" err="1"/>
              <a:t>prénoms</a:t>
            </a:r>
            <a:r>
              <a:rPr lang="en-US" dirty="0"/>
              <a:t> des enfants de la </a:t>
            </a:r>
            <a:r>
              <a:rPr lang="en-US" dirty="0" err="1"/>
              <a:t>classe</a:t>
            </a:r>
            <a:r>
              <a:rPr lang="en-US" dirty="0"/>
              <a:t>, </a:t>
            </a:r>
            <a:r>
              <a:rPr lang="en-US" dirty="0" err="1"/>
              <a:t>leur</a:t>
            </a:r>
            <a:r>
              <a:rPr lang="en-US" dirty="0"/>
              <a:t> </a:t>
            </a:r>
            <a:r>
              <a:rPr lang="en-US" dirty="0" err="1"/>
              <a:t>personnalité</a:t>
            </a:r>
            <a:r>
              <a:rPr lang="en-US" dirty="0"/>
              <a:t>, </a:t>
            </a:r>
            <a:r>
              <a:rPr lang="en-US" dirty="0" err="1"/>
              <a:t>leurs</a:t>
            </a:r>
            <a:r>
              <a:rPr lang="en-US" dirty="0"/>
              <a:t> </a:t>
            </a:r>
            <a:r>
              <a:rPr lang="en-US" dirty="0" err="1"/>
              <a:t>réactions</a:t>
            </a:r>
            <a:r>
              <a:rPr lang="en-US" dirty="0"/>
              <a:t>. </a:t>
            </a:r>
          </a:p>
          <a:p>
            <a:r>
              <a:rPr lang="en-US" dirty="0"/>
              <a:t>2.La </a:t>
            </a:r>
            <a:r>
              <a:rPr lang="en-US" dirty="0" err="1"/>
              <a:t>clarté</a:t>
            </a:r>
            <a:r>
              <a:rPr lang="en-US" dirty="0"/>
              <a:t> des </a:t>
            </a:r>
            <a:r>
              <a:rPr lang="en-US" dirty="0" err="1"/>
              <a:t>consignes</a:t>
            </a:r>
            <a:r>
              <a:rPr lang="en-US" dirty="0"/>
              <a:t> de </a:t>
            </a:r>
            <a:r>
              <a:rPr lang="en-US" dirty="0" err="1"/>
              <a:t>roulage</a:t>
            </a:r>
            <a:r>
              <a:rPr lang="en-US" dirty="0"/>
              <a:t> :</a:t>
            </a:r>
          </a:p>
          <a:p>
            <a:r>
              <a:rPr lang="en-US" dirty="0"/>
              <a:t> 	</a:t>
            </a:r>
            <a:r>
              <a:rPr lang="en-US" dirty="0" err="1"/>
              <a:t>Elles</a:t>
            </a:r>
            <a:r>
              <a:rPr lang="en-US" dirty="0"/>
              <a:t> </a:t>
            </a:r>
            <a:r>
              <a:rPr lang="en-US" dirty="0" err="1"/>
              <a:t>doivent</a:t>
            </a:r>
            <a:r>
              <a:rPr lang="en-US" dirty="0"/>
              <a:t> </a:t>
            </a:r>
            <a:r>
              <a:rPr lang="en-US" dirty="0" err="1"/>
              <a:t>être</a:t>
            </a:r>
            <a:r>
              <a:rPr lang="en-US" dirty="0"/>
              <a:t> communes à </a:t>
            </a:r>
            <a:r>
              <a:rPr lang="en-US" dirty="0" err="1"/>
              <a:t>tous</a:t>
            </a:r>
            <a:r>
              <a:rPr lang="en-US" dirty="0"/>
              <a:t> les </a:t>
            </a:r>
            <a:r>
              <a:rPr lang="en-US" dirty="0" err="1"/>
              <a:t>accompagnateurs</a:t>
            </a:r>
            <a:r>
              <a:rPr lang="en-US" dirty="0"/>
              <a:t>, </a:t>
            </a:r>
            <a:r>
              <a:rPr lang="en-US" dirty="0" err="1"/>
              <a:t>claires</a:t>
            </a:r>
            <a:r>
              <a:rPr lang="en-US" dirty="0"/>
              <a:t>, </a:t>
            </a:r>
            <a:r>
              <a:rPr lang="en-US" dirty="0" err="1"/>
              <a:t>concises</a:t>
            </a:r>
            <a:r>
              <a:rPr lang="en-US" dirty="0"/>
              <a:t>, </a:t>
            </a:r>
            <a:r>
              <a:rPr lang="en-US" dirty="0" err="1"/>
              <a:t>entendues</a:t>
            </a:r>
            <a:r>
              <a:rPr lang="en-US" dirty="0"/>
              <a:t> et comprises de </a:t>
            </a:r>
            <a:r>
              <a:rPr lang="en-US" dirty="0" err="1"/>
              <a:t>tous</a:t>
            </a:r>
            <a:r>
              <a:rPr lang="en-US" dirty="0"/>
              <a:t>. </a:t>
            </a:r>
          </a:p>
          <a:p>
            <a:r>
              <a:rPr lang="en-US" dirty="0"/>
              <a:t>3.Vos interventions</a:t>
            </a:r>
          </a:p>
          <a:p>
            <a:r>
              <a:rPr lang="en-US" dirty="0"/>
              <a:t>	</a:t>
            </a:r>
            <a:r>
              <a:rPr lang="en-US" dirty="0" err="1"/>
              <a:t>Votre</a:t>
            </a:r>
            <a:r>
              <a:rPr lang="en-US" dirty="0"/>
              <a:t> </a:t>
            </a:r>
            <a:r>
              <a:rPr lang="en-US" dirty="0" err="1"/>
              <a:t>présence</a:t>
            </a:r>
            <a:r>
              <a:rPr lang="en-US" dirty="0"/>
              <a:t> et </a:t>
            </a:r>
            <a:r>
              <a:rPr lang="en-US" dirty="0" err="1"/>
              <a:t>votre</a:t>
            </a:r>
            <a:r>
              <a:rPr lang="en-US" dirty="0"/>
              <a:t> action </a:t>
            </a:r>
            <a:r>
              <a:rPr lang="en-US" dirty="0" err="1"/>
              <a:t>seront</a:t>
            </a:r>
            <a:r>
              <a:rPr lang="en-US" dirty="0"/>
              <a:t> </a:t>
            </a:r>
            <a:r>
              <a:rPr lang="en-US" dirty="0" err="1"/>
              <a:t>rassurantes</a:t>
            </a:r>
            <a:r>
              <a:rPr lang="en-US" dirty="0"/>
              <a:t>, </a:t>
            </a:r>
            <a:r>
              <a:rPr lang="en-US" dirty="0" err="1"/>
              <a:t>encourageantes</a:t>
            </a:r>
            <a:r>
              <a:rPr lang="en-US" dirty="0"/>
              <a:t>, et </a:t>
            </a:r>
            <a:r>
              <a:rPr lang="en-US" dirty="0" err="1"/>
              <a:t>conviviales</a:t>
            </a:r>
            <a:r>
              <a:rPr lang="en-US" dirty="0"/>
              <a:t>,  pour </a:t>
            </a:r>
            <a:r>
              <a:rPr lang="en-US" dirty="0" err="1"/>
              <a:t>autant</a:t>
            </a:r>
            <a:r>
              <a:rPr lang="en-US" dirty="0"/>
              <a:t>…</a:t>
            </a:r>
          </a:p>
          <a:p>
            <a:r>
              <a:rPr lang="en-US" dirty="0"/>
              <a:t>	</a:t>
            </a:r>
            <a:r>
              <a:rPr lang="en-US" dirty="0" err="1"/>
              <a:t>l’enseignant</a:t>
            </a:r>
            <a:r>
              <a:rPr lang="en-US" dirty="0"/>
              <a:t> </a:t>
            </a:r>
            <a:r>
              <a:rPr lang="en-US" dirty="0" err="1"/>
              <a:t>vous</a:t>
            </a:r>
            <a:r>
              <a:rPr lang="en-US" dirty="0"/>
              <a:t> </a:t>
            </a:r>
            <a:r>
              <a:rPr lang="en-US" dirty="0" err="1"/>
              <a:t>délègue</a:t>
            </a:r>
            <a:r>
              <a:rPr lang="en-US" dirty="0"/>
              <a:t> </a:t>
            </a:r>
            <a:r>
              <a:rPr lang="en-US" dirty="0" err="1"/>
              <a:t>une</a:t>
            </a:r>
            <a:r>
              <a:rPr lang="en-US" dirty="0"/>
              <a:t> </a:t>
            </a:r>
            <a:r>
              <a:rPr lang="en-US" dirty="0" err="1"/>
              <a:t>partie</a:t>
            </a:r>
            <a:r>
              <a:rPr lang="en-US" dirty="0"/>
              <a:t> de son </a:t>
            </a:r>
            <a:r>
              <a:rPr lang="en-US" dirty="0" err="1"/>
              <a:t>autorité</a:t>
            </a:r>
            <a:r>
              <a:rPr lang="en-US" dirty="0"/>
              <a:t> et </a:t>
            </a:r>
            <a:r>
              <a:rPr lang="en-US" dirty="0" err="1"/>
              <a:t>vos</a:t>
            </a:r>
            <a:r>
              <a:rPr lang="en-US" dirty="0"/>
              <a:t> </a:t>
            </a:r>
            <a:r>
              <a:rPr lang="en-US" dirty="0" err="1"/>
              <a:t>décisions</a:t>
            </a:r>
            <a:r>
              <a:rPr lang="en-US" dirty="0"/>
              <a:t> ne </a:t>
            </a:r>
            <a:r>
              <a:rPr lang="en-US" dirty="0" err="1"/>
              <a:t>seront</a:t>
            </a:r>
            <a:r>
              <a:rPr lang="en-US" dirty="0"/>
              <a:t> pas </a:t>
            </a:r>
            <a:r>
              <a:rPr lang="en-US" dirty="0" err="1"/>
              <a:t>discutables</a:t>
            </a:r>
            <a:r>
              <a:rPr lang="en-US" dirty="0"/>
              <a:t> par les élèves.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Avec </a:t>
            </a:r>
            <a:r>
              <a:rPr lang="en-US" dirty="0" err="1"/>
              <a:t>l’enseignant</a:t>
            </a:r>
            <a:r>
              <a:rPr lang="en-US" dirty="0"/>
              <a:t> </a:t>
            </a:r>
            <a:r>
              <a:rPr lang="en-US" dirty="0" err="1"/>
              <a:t>vous</a:t>
            </a:r>
            <a:r>
              <a:rPr lang="en-US" dirty="0"/>
              <a:t> </a:t>
            </a:r>
            <a:r>
              <a:rPr lang="en-US" dirty="0" err="1"/>
              <a:t>avez</a:t>
            </a:r>
            <a:r>
              <a:rPr lang="en-US" dirty="0"/>
              <a:t> </a:t>
            </a:r>
            <a:r>
              <a:rPr lang="en-US" dirty="0" err="1"/>
              <a:t>défini</a:t>
            </a:r>
            <a:r>
              <a:rPr lang="en-US" dirty="0"/>
              <a:t> les </a:t>
            </a:r>
            <a:r>
              <a:rPr lang="en-US" dirty="0" err="1"/>
              <a:t>horaires</a:t>
            </a:r>
            <a:r>
              <a:rPr lang="en-US" dirty="0"/>
              <a:t>, le </a:t>
            </a:r>
            <a:r>
              <a:rPr lang="en-US" dirty="0" err="1"/>
              <a:t>fonctionnement</a:t>
            </a:r>
            <a:r>
              <a:rPr lang="en-US" dirty="0"/>
              <a:t> de </a:t>
            </a:r>
            <a:r>
              <a:rPr lang="en-US" dirty="0" err="1"/>
              <a:t>l’activité</a:t>
            </a:r>
            <a:r>
              <a:rPr lang="en-US" dirty="0"/>
              <a:t>, </a:t>
            </a:r>
            <a:r>
              <a:rPr lang="en-US" dirty="0" err="1"/>
              <a:t>votre</a:t>
            </a:r>
            <a:r>
              <a:rPr lang="en-US" dirty="0"/>
              <a:t> </a:t>
            </a:r>
            <a:r>
              <a:rPr lang="en-US" dirty="0" err="1"/>
              <a:t>rôle</a:t>
            </a:r>
            <a:r>
              <a:rPr lang="en-US" dirty="0"/>
              <a:t>, la tenue </a:t>
            </a:r>
            <a:r>
              <a:rPr lang="en-US" dirty="0" err="1"/>
              <a:t>nécessaire</a:t>
            </a:r>
            <a:r>
              <a:rPr lang="en-US" dirty="0"/>
              <a:t>, le </a:t>
            </a:r>
            <a:r>
              <a:rPr lang="en-US" dirty="0" err="1"/>
              <a:t>parcours</a:t>
            </a:r>
            <a:r>
              <a:rPr lang="en-US" dirty="0"/>
              <a:t>, les </a:t>
            </a:r>
            <a:r>
              <a:rPr lang="en-US" dirty="0" err="1"/>
              <a:t>difficultés</a:t>
            </a:r>
            <a:r>
              <a:rPr lang="en-US" dirty="0"/>
              <a:t> que </a:t>
            </a:r>
            <a:r>
              <a:rPr lang="en-US" dirty="0" err="1"/>
              <a:t>vous</a:t>
            </a:r>
            <a:r>
              <a:rPr lang="en-US" dirty="0"/>
              <a:t> </a:t>
            </a:r>
            <a:r>
              <a:rPr lang="en-US" dirty="0" err="1"/>
              <a:t>risquez</a:t>
            </a:r>
            <a:r>
              <a:rPr lang="en-US" dirty="0"/>
              <a:t> de </a:t>
            </a:r>
            <a:r>
              <a:rPr lang="en-US" dirty="0" err="1"/>
              <a:t>rencontrer</a:t>
            </a:r>
            <a:r>
              <a:rPr lang="en-US" dirty="0"/>
              <a:t> sur le </a:t>
            </a:r>
            <a:r>
              <a:rPr lang="en-US" dirty="0" err="1"/>
              <a:t>trajet</a:t>
            </a:r>
            <a:r>
              <a:rPr lang="en-US" dirty="0"/>
              <a:t>. </a:t>
            </a:r>
          </a:p>
          <a:p>
            <a:r>
              <a:rPr lang="en-US" dirty="0"/>
              <a:t>La </a:t>
            </a:r>
            <a:r>
              <a:rPr lang="en-US" dirty="0" err="1"/>
              <a:t>classe</a:t>
            </a:r>
            <a:r>
              <a:rPr lang="en-US" dirty="0"/>
              <a:t> </a:t>
            </a:r>
            <a:r>
              <a:rPr lang="en-US" dirty="0" err="1"/>
              <a:t>est</a:t>
            </a:r>
            <a:r>
              <a:rPr lang="en-US" dirty="0"/>
              <a:t> </a:t>
            </a:r>
            <a:r>
              <a:rPr lang="en-US" dirty="0" err="1"/>
              <a:t>partagée</a:t>
            </a:r>
            <a:r>
              <a:rPr lang="en-US" dirty="0"/>
              <a:t> </a:t>
            </a:r>
            <a:r>
              <a:rPr lang="en-US" dirty="0" err="1"/>
              <a:t>en</a:t>
            </a:r>
            <a:r>
              <a:rPr lang="en-US" dirty="0"/>
              <a:t> </a:t>
            </a:r>
            <a:r>
              <a:rPr lang="en-US" dirty="0" err="1"/>
              <a:t>groupes</a:t>
            </a:r>
            <a:r>
              <a:rPr lang="en-US" dirty="0"/>
              <a:t> qui </a:t>
            </a:r>
            <a:r>
              <a:rPr lang="en-US" dirty="0" err="1"/>
              <a:t>seront</a:t>
            </a:r>
            <a:r>
              <a:rPr lang="en-US" dirty="0"/>
              <a:t> </a:t>
            </a:r>
            <a:r>
              <a:rPr lang="en-US" dirty="0" err="1"/>
              <a:t>chacun</a:t>
            </a:r>
            <a:r>
              <a:rPr lang="en-US" dirty="0"/>
              <a:t> </a:t>
            </a:r>
            <a:r>
              <a:rPr lang="en-US" dirty="0" err="1"/>
              <a:t>encadrés</a:t>
            </a:r>
            <a:r>
              <a:rPr lang="en-US" dirty="0"/>
              <a:t> et sous la </a:t>
            </a:r>
            <a:r>
              <a:rPr lang="en-US" dirty="0" err="1"/>
              <a:t>responsabilité</a:t>
            </a:r>
            <a:r>
              <a:rPr lang="en-US" dirty="0"/>
              <a:t> de 2 </a:t>
            </a:r>
            <a:r>
              <a:rPr lang="en-US" dirty="0" err="1"/>
              <a:t>adultes</a:t>
            </a:r>
            <a:r>
              <a:rPr lang="en-US" dirty="0"/>
              <a:t> </a:t>
            </a:r>
            <a:r>
              <a:rPr lang="en-US" dirty="0" err="1"/>
              <a:t>dont</a:t>
            </a:r>
            <a:r>
              <a:rPr lang="en-US" dirty="0"/>
              <a:t> </a:t>
            </a:r>
            <a:r>
              <a:rPr lang="en-US" dirty="0" err="1"/>
              <a:t>vous-même</a:t>
            </a:r>
            <a:r>
              <a:rPr lang="en-US" dirty="0"/>
              <a:t>. </a:t>
            </a:r>
          </a:p>
          <a:p>
            <a:endParaRPr lang="en-US" dirty="0"/>
          </a:p>
          <a:p>
            <a:r>
              <a:rPr lang="en-US" dirty="0"/>
              <a:t>Avant de </a:t>
            </a:r>
            <a:r>
              <a:rPr lang="en-US" dirty="0" err="1"/>
              <a:t>partir</a:t>
            </a:r>
            <a:r>
              <a:rPr lang="en-US" dirty="0"/>
              <a:t>, </a:t>
            </a:r>
            <a:r>
              <a:rPr lang="en-US" dirty="0" err="1"/>
              <a:t>vous</a:t>
            </a:r>
            <a:r>
              <a:rPr lang="en-US" dirty="0"/>
              <a:t> </a:t>
            </a:r>
            <a:r>
              <a:rPr lang="en-US" dirty="0" err="1"/>
              <a:t>aidez</a:t>
            </a:r>
            <a:r>
              <a:rPr lang="en-US" dirty="0"/>
              <a:t> </a:t>
            </a:r>
            <a:r>
              <a:rPr lang="en-US" dirty="0" err="1"/>
              <a:t>une</a:t>
            </a:r>
            <a:r>
              <a:rPr lang="en-US" dirty="0"/>
              <a:t> </a:t>
            </a:r>
            <a:r>
              <a:rPr lang="en-US" dirty="0" err="1"/>
              <a:t>dernière</a:t>
            </a:r>
            <a:r>
              <a:rPr lang="en-US" dirty="0"/>
              <a:t> </a:t>
            </a:r>
            <a:r>
              <a:rPr lang="en-US" dirty="0" err="1"/>
              <a:t>fois</a:t>
            </a:r>
            <a:r>
              <a:rPr lang="en-US" dirty="0"/>
              <a:t> à la </a:t>
            </a:r>
            <a:r>
              <a:rPr lang="en-US" dirty="0" err="1"/>
              <a:t>vérification</a:t>
            </a:r>
            <a:r>
              <a:rPr lang="en-US" dirty="0"/>
              <a:t> / adaptation du matériel et de la tenue.</a:t>
            </a:r>
          </a:p>
          <a:p>
            <a:endParaRPr lang="en-US" dirty="0"/>
          </a:p>
          <a:p>
            <a:r>
              <a:rPr lang="en-US" dirty="0" err="1"/>
              <a:t>En</a:t>
            </a:r>
            <a:r>
              <a:rPr lang="en-US" dirty="0"/>
              <a:t> relation avec </a:t>
            </a:r>
            <a:r>
              <a:rPr lang="en-US" dirty="0" err="1"/>
              <a:t>l’enseignant</a:t>
            </a:r>
            <a:r>
              <a:rPr lang="en-US" dirty="0"/>
              <a:t>, </a:t>
            </a:r>
            <a:r>
              <a:rPr lang="en-US" dirty="0" err="1"/>
              <a:t>l’ordre</a:t>
            </a:r>
            <a:r>
              <a:rPr lang="en-US" dirty="0"/>
              <a:t> du </a:t>
            </a:r>
            <a:r>
              <a:rPr lang="en-US" dirty="0" err="1"/>
              <a:t>groupe</a:t>
            </a:r>
            <a:r>
              <a:rPr lang="en-US" dirty="0"/>
              <a:t> </a:t>
            </a:r>
            <a:r>
              <a:rPr lang="en-US" dirty="0" err="1"/>
              <a:t>est</a:t>
            </a:r>
            <a:r>
              <a:rPr lang="en-US" dirty="0"/>
              <a:t> </a:t>
            </a:r>
            <a:r>
              <a:rPr lang="en-US" dirty="0" err="1"/>
              <a:t>décidé</a:t>
            </a:r>
            <a:r>
              <a:rPr lang="en-US" dirty="0"/>
              <a:t> </a:t>
            </a:r>
            <a:r>
              <a:rPr lang="en-US" dirty="0" err="1"/>
              <a:t>avant</a:t>
            </a:r>
            <a:r>
              <a:rPr lang="en-US" dirty="0"/>
              <a:t> le </a:t>
            </a:r>
            <a:r>
              <a:rPr lang="en-US" dirty="0" err="1"/>
              <a:t>départ</a:t>
            </a:r>
            <a:r>
              <a:rPr lang="en-US" dirty="0"/>
              <a:t> et </a:t>
            </a:r>
            <a:r>
              <a:rPr lang="en-US" dirty="0" err="1"/>
              <a:t>pourra</a:t>
            </a:r>
            <a:r>
              <a:rPr lang="en-US" dirty="0"/>
              <a:t> </a:t>
            </a:r>
            <a:r>
              <a:rPr lang="en-US" dirty="0" err="1"/>
              <a:t>évoluer</a:t>
            </a:r>
            <a:r>
              <a:rPr lang="en-US" dirty="0"/>
              <a:t> au </a:t>
            </a:r>
            <a:r>
              <a:rPr lang="en-US" dirty="0" err="1"/>
              <a:t>cours</a:t>
            </a:r>
            <a:r>
              <a:rPr lang="en-US" dirty="0"/>
              <a:t> de la sortie </a:t>
            </a:r>
            <a:r>
              <a:rPr lang="en-US" dirty="0" err="1"/>
              <a:t>selon</a:t>
            </a:r>
            <a:r>
              <a:rPr lang="en-US" dirty="0"/>
              <a:t> </a:t>
            </a:r>
            <a:r>
              <a:rPr lang="en-US" dirty="0" err="1"/>
              <a:t>l’état</a:t>
            </a:r>
            <a:r>
              <a:rPr lang="en-US" dirty="0"/>
              <a:t> de fatigue, la </a:t>
            </a:r>
            <a:r>
              <a:rPr lang="en-US" dirty="0" err="1"/>
              <a:t>difficulté</a:t>
            </a:r>
            <a:r>
              <a:rPr lang="en-US" dirty="0"/>
              <a:t> du </a:t>
            </a:r>
            <a:r>
              <a:rPr lang="en-US" dirty="0" err="1"/>
              <a:t>parcours</a:t>
            </a:r>
            <a:r>
              <a:rPr lang="en-US" dirty="0"/>
              <a:t>, la </a:t>
            </a:r>
            <a:r>
              <a:rPr lang="en-US" dirty="0" err="1"/>
              <a:t>météo</a:t>
            </a:r>
            <a:r>
              <a:rPr lang="en-US" dirty="0"/>
              <a:t>…</a:t>
            </a:r>
          </a:p>
          <a:p>
            <a:r>
              <a:rPr lang="en-US" dirty="0"/>
              <a:t>La </a:t>
            </a:r>
            <a:r>
              <a:rPr lang="en-US" dirty="0" err="1"/>
              <a:t>classe</a:t>
            </a:r>
            <a:r>
              <a:rPr lang="en-US" dirty="0"/>
              <a:t> </a:t>
            </a:r>
            <a:r>
              <a:rPr lang="en-US" dirty="0" err="1"/>
              <a:t>est</a:t>
            </a:r>
            <a:r>
              <a:rPr lang="en-US" dirty="0"/>
              <a:t> </a:t>
            </a:r>
            <a:r>
              <a:rPr lang="en-US" dirty="0" err="1"/>
              <a:t>prête</a:t>
            </a:r>
            <a:r>
              <a:rPr lang="en-US" dirty="0"/>
              <a:t>, les enfants </a:t>
            </a:r>
            <a:r>
              <a:rPr lang="en-US" dirty="0" err="1"/>
              <a:t>piaffent</a:t>
            </a:r>
            <a:r>
              <a:rPr lang="en-US" dirty="0"/>
              <a:t> </a:t>
            </a:r>
            <a:r>
              <a:rPr lang="en-US" dirty="0" err="1"/>
              <a:t>d’impatience</a:t>
            </a:r>
            <a:r>
              <a:rPr lang="en-US" dirty="0"/>
              <a:t>, on part serein.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Il nous paraît important de vous rappeler que par votre présence vous contribuez à assurer  de façon permanente la surveillance et la sécurité des enfants.</a:t>
            </a:r>
          </a:p>
          <a:p>
            <a:endParaRPr lang="en-US"/>
          </a:p>
          <a:p>
            <a:r>
              <a:rPr lang="en-US"/>
              <a:t>	Cette surveillance est continue, elle est effective et vigilante pendant la totalité du temps de l’activité.</a:t>
            </a:r>
          </a:p>
          <a:p>
            <a:endParaRPr lang="en-US"/>
          </a:p>
          <a:p>
            <a:r>
              <a:rPr lang="en-US"/>
              <a:t>	En cas de problème, vous devez en aviser rapidement l’enseignant de la classe sans jamais laisser les enfants sans surveillance.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Suivant</a:t>
            </a:r>
            <a:r>
              <a:rPr lang="en-US" dirty="0"/>
              <a:t> </a:t>
            </a:r>
            <a:r>
              <a:rPr lang="en-US" dirty="0" err="1"/>
              <a:t>l’endroit</a:t>
            </a:r>
            <a:r>
              <a:rPr lang="en-US" dirty="0"/>
              <a:t> </a:t>
            </a:r>
            <a:r>
              <a:rPr lang="en-US" dirty="0" err="1"/>
              <a:t>où</a:t>
            </a:r>
            <a:r>
              <a:rPr lang="en-US" dirty="0"/>
              <a:t> </a:t>
            </a:r>
            <a:r>
              <a:rPr lang="en-US" dirty="0" err="1"/>
              <a:t>est</a:t>
            </a:r>
            <a:r>
              <a:rPr lang="en-US" dirty="0"/>
              <a:t> </a:t>
            </a:r>
            <a:r>
              <a:rPr lang="en-US" dirty="0" err="1"/>
              <a:t>placé</a:t>
            </a:r>
            <a:r>
              <a:rPr lang="en-US" dirty="0"/>
              <a:t> </a:t>
            </a:r>
            <a:r>
              <a:rPr lang="en-US" dirty="0" err="1"/>
              <a:t>l’adulte</a:t>
            </a:r>
            <a:r>
              <a:rPr lang="en-US" dirty="0"/>
              <a:t>, </a:t>
            </a:r>
            <a:r>
              <a:rPr lang="en-US" dirty="0" err="1"/>
              <a:t>il</a:t>
            </a:r>
            <a:r>
              <a:rPr lang="en-US" dirty="0"/>
              <a:t> aura un </a:t>
            </a:r>
            <a:r>
              <a:rPr lang="en-US" dirty="0" err="1"/>
              <a:t>rôle</a:t>
            </a:r>
            <a:r>
              <a:rPr lang="en-US" dirty="0"/>
              <a:t> </a:t>
            </a:r>
            <a:r>
              <a:rPr lang="en-US" dirty="0" err="1"/>
              <a:t>spécifique</a:t>
            </a:r>
            <a:r>
              <a:rPr lang="en-US" dirty="0"/>
              <a:t>:</a:t>
            </a:r>
          </a:p>
          <a:p>
            <a:endParaRPr lang="en-US" dirty="0"/>
          </a:p>
          <a:p>
            <a:r>
              <a:rPr lang="en-US" dirty="0"/>
              <a:t> A </a:t>
            </a:r>
            <a:r>
              <a:rPr lang="en-US" dirty="0" err="1"/>
              <a:t>l’avant</a:t>
            </a:r>
            <a:endParaRPr lang="en-US" dirty="0"/>
          </a:p>
          <a:p>
            <a:r>
              <a:rPr lang="en-US" dirty="0"/>
              <a:t>   Il </a:t>
            </a:r>
            <a:r>
              <a:rPr lang="en-US" dirty="0" err="1"/>
              <a:t>est</a:t>
            </a:r>
            <a:r>
              <a:rPr lang="en-US" dirty="0"/>
              <a:t> </a:t>
            </a:r>
            <a:r>
              <a:rPr lang="en-US" dirty="0" err="1"/>
              <a:t>attentif</a:t>
            </a:r>
            <a:r>
              <a:rPr lang="en-US" dirty="0"/>
              <a:t> au </a:t>
            </a:r>
            <a:r>
              <a:rPr lang="en-US" dirty="0" err="1"/>
              <a:t>roulage</a:t>
            </a:r>
            <a:r>
              <a:rPr lang="en-US" dirty="0"/>
              <a:t> de </a:t>
            </a:r>
            <a:r>
              <a:rPr lang="en-US" dirty="0" err="1"/>
              <a:t>façon</a:t>
            </a:r>
            <a:r>
              <a:rPr lang="en-US" dirty="0"/>
              <a:t> à </a:t>
            </a:r>
            <a:r>
              <a:rPr lang="en-US" dirty="0" err="1"/>
              <a:t>garder</a:t>
            </a:r>
            <a:r>
              <a:rPr lang="en-US" dirty="0"/>
              <a:t> un </a:t>
            </a:r>
            <a:r>
              <a:rPr lang="en-US" dirty="0" err="1"/>
              <a:t>groupe</a:t>
            </a:r>
            <a:r>
              <a:rPr lang="en-US" dirty="0"/>
              <a:t> </a:t>
            </a:r>
            <a:r>
              <a:rPr lang="en-US" dirty="0" err="1"/>
              <a:t>homogène</a:t>
            </a:r>
            <a:r>
              <a:rPr lang="en-US" dirty="0"/>
              <a:t>.</a:t>
            </a:r>
          </a:p>
          <a:p>
            <a:r>
              <a:rPr lang="en-US" dirty="0"/>
              <a:t>   Il </a:t>
            </a:r>
            <a:r>
              <a:rPr lang="en-US" dirty="0" err="1"/>
              <a:t>mène</a:t>
            </a:r>
            <a:r>
              <a:rPr lang="en-US" dirty="0"/>
              <a:t> le </a:t>
            </a:r>
            <a:r>
              <a:rPr lang="en-US" dirty="0" err="1"/>
              <a:t>groupe</a:t>
            </a:r>
            <a:r>
              <a:rPr lang="en-US" dirty="0"/>
              <a:t>, </a:t>
            </a:r>
            <a:r>
              <a:rPr lang="en-US" dirty="0" err="1"/>
              <a:t>donne</a:t>
            </a:r>
            <a:r>
              <a:rPr lang="en-US" dirty="0"/>
              <a:t> les </a:t>
            </a:r>
            <a:r>
              <a:rPr lang="en-US" dirty="0" err="1"/>
              <a:t>signaux</a:t>
            </a:r>
            <a:r>
              <a:rPr lang="en-US" dirty="0"/>
              <a:t> pour les </a:t>
            </a:r>
            <a:r>
              <a:rPr lang="en-US" dirty="0" err="1"/>
              <a:t>arrêts</a:t>
            </a:r>
            <a:r>
              <a:rPr lang="en-US" dirty="0"/>
              <a:t>, les </a:t>
            </a:r>
            <a:r>
              <a:rPr lang="en-US" dirty="0" err="1"/>
              <a:t>changements</a:t>
            </a:r>
            <a:r>
              <a:rPr lang="en-US" dirty="0"/>
              <a:t> de direction, et </a:t>
            </a:r>
            <a:r>
              <a:rPr lang="en-US" dirty="0" err="1"/>
              <a:t>prévient</a:t>
            </a:r>
            <a:r>
              <a:rPr lang="en-US" dirty="0"/>
              <a:t>  les </a:t>
            </a:r>
            <a:r>
              <a:rPr lang="en-US" dirty="0" err="1"/>
              <a:t>difficultés</a:t>
            </a:r>
            <a:r>
              <a:rPr lang="en-US" dirty="0"/>
              <a:t>.</a:t>
            </a:r>
          </a:p>
          <a:p>
            <a:endParaRPr lang="en-US" dirty="0"/>
          </a:p>
          <a:p>
            <a:r>
              <a:rPr lang="en-US" dirty="0"/>
              <a:t>A </a:t>
            </a:r>
            <a:r>
              <a:rPr lang="en-US" dirty="0" err="1"/>
              <a:t>l’arrière</a:t>
            </a:r>
            <a:endParaRPr lang="en-US" dirty="0"/>
          </a:p>
          <a:p>
            <a:r>
              <a:rPr lang="en-US" dirty="0"/>
              <a:t>  Il </a:t>
            </a:r>
            <a:r>
              <a:rPr lang="en-US" dirty="0" err="1"/>
              <a:t>protège</a:t>
            </a:r>
            <a:r>
              <a:rPr lang="en-US" dirty="0"/>
              <a:t> le </a:t>
            </a:r>
            <a:r>
              <a:rPr lang="en-US" dirty="0" err="1"/>
              <a:t>groupe</a:t>
            </a:r>
            <a:r>
              <a:rPr lang="en-US" dirty="0"/>
              <a:t> des </a:t>
            </a:r>
            <a:r>
              <a:rPr lang="en-US" dirty="0" err="1"/>
              <a:t>véhicules</a:t>
            </a:r>
            <a:r>
              <a:rPr lang="en-US" dirty="0"/>
              <a:t> qui le </a:t>
            </a:r>
            <a:r>
              <a:rPr lang="en-US" dirty="0" err="1"/>
              <a:t>dépassent</a:t>
            </a:r>
            <a:r>
              <a:rPr lang="en-US" dirty="0"/>
              <a:t>: </a:t>
            </a:r>
          </a:p>
          <a:p>
            <a:r>
              <a:rPr lang="en-US" dirty="0"/>
              <a:t>	- </a:t>
            </a:r>
            <a:r>
              <a:rPr lang="en-US" dirty="0" err="1"/>
              <a:t>en</a:t>
            </a:r>
            <a:r>
              <a:rPr lang="en-US" dirty="0"/>
              <a:t> le </a:t>
            </a:r>
            <a:r>
              <a:rPr lang="en-US" dirty="0" err="1"/>
              <a:t>prévenant</a:t>
            </a:r>
            <a:r>
              <a:rPr lang="en-US" dirty="0"/>
              <a:t> de </a:t>
            </a:r>
            <a:r>
              <a:rPr lang="en-US" dirty="0" err="1"/>
              <a:t>leur</a:t>
            </a:r>
            <a:r>
              <a:rPr lang="en-US" dirty="0"/>
              <a:t> </a:t>
            </a:r>
            <a:r>
              <a:rPr lang="en-US" dirty="0" err="1"/>
              <a:t>arrivée</a:t>
            </a:r>
            <a:r>
              <a:rPr lang="en-US" dirty="0"/>
              <a:t> : « Attention </a:t>
            </a:r>
            <a:r>
              <a:rPr lang="en-US" dirty="0" err="1"/>
              <a:t>voiture</a:t>
            </a:r>
            <a:r>
              <a:rPr lang="en-US" dirty="0"/>
              <a:t> ! » </a:t>
            </a:r>
          </a:p>
          <a:p>
            <a:r>
              <a:rPr lang="en-US" dirty="0"/>
              <a:t>	- </a:t>
            </a:r>
            <a:r>
              <a:rPr lang="en-US" dirty="0" err="1"/>
              <a:t>en</a:t>
            </a:r>
            <a:r>
              <a:rPr lang="en-US" dirty="0"/>
              <a:t> se </a:t>
            </a:r>
            <a:r>
              <a:rPr lang="en-US" dirty="0" err="1"/>
              <a:t>décalant</a:t>
            </a:r>
            <a:r>
              <a:rPr lang="en-US" dirty="0"/>
              <a:t> </a:t>
            </a:r>
            <a:r>
              <a:rPr lang="en-US" dirty="0" err="1"/>
              <a:t>légèrement</a:t>
            </a:r>
            <a:r>
              <a:rPr lang="en-US" dirty="0"/>
              <a:t> sur la gauche, sans </a:t>
            </a:r>
            <a:r>
              <a:rPr lang="en-US" dirty="0" err="1"/>
              <a:t>gêner</a:t>
            </a:r>
            <a:r>
              <a:rPr lang="en-US" dirty="0"/>
              <a:t> la circulation !</a:t>
            </a:r>
          </a:p>
          <a:p>
            <a:r>
              <a:rPr lang="en-US" dirty="0"/>
              <a:t>  Il observe </a:t>
            </a:r>
            <a:r>
              <a:rPr lang="en-US" dirty="0" err="1"/>
              <a:t>l’état</a:t>
            </a:r>
            <a:r>
              <a:rPr lang="en-US" dirty="0"/>
              <a:t> du </a:t>
            </a:r>
            <a:r>
              <a:rPr lang="en-US" dirty="0" err="1"/>
              <a:t>groupe</a:t>
            </a:r>
            <a:r>
              <a:rPr lang="en-US" dirty="0"/>
              <a:t> et fait </a:t>
            </a:r>
            <a:r>
              <a:rPr lang="en-US" dirty="0" err="1"/>
              <a:t>remonter</a:t>
            </a:r>
            <a:r>
              <a:rPr lang="en-US" dirty="0"/>
              <a:t> les </a:t>
            </a:r>
            <a:r>
              <a:rPr lang="en-US" dirty="0" err="1"/>
              <a:t>informations</a:t>
            </a:r>
            <a:r>
              <a:rPr lang="en-US" dirty="0"/>
              <a:t> </a:t>
            </a:r>
            <a:r>
              <a:rPr lang="en-US" dirty="0" err="1"/>
              <a:t>vers</a:t>
            </a:r>
            <a:r>
              <a:rPr lang="en-US" dirty="0"/>
              <a:t> </a:t>
            </a:r>
            <a:r>
              <a:rPr lang="en-US" dirty="0" err="1"/>
              <a:t>l’avant</a:t>
            </a:r>
            <a:r>
              <a:rPr lang="en-US" dirty="0"/>
              <a:t> pour </a:t>
            </a:r>
            <a:r>
              <a:rPr lang="en-US" dirty="0" err="1"/>
              <a:t>d’éventuels</a:t>
            </a:r>
            <a:r>
              <a:rPr lang="en-US" dirty="0"/>
              <a:t> </a:t>
            </a:r>
            <a:r>
              <a:rPr lang="en-US" dirty="0" err="1"/>
              <a:t>ajustements</a:t>
            </a:r>
            <a:r>
              <a:rPr lang="en-US" dirty="0"/>
              <a:t>. (</a:t>
            </a:r>
            <a:r>
              <a:rPr lang="en-US" dirty="0" err="1"/>
              <a:t>arrêts</a:t>
            </a:r>
            <a:r>
              <a:rPr lang="en-US" dirty="0"/>
              <a:t>, </a:t>
            </a:r>
            <a:r>
              <a:rPr lang="en-US" dirty="0" err="1"/>
              <a:t>vitesse</a:t>
            </a:r>
            <a:r>
              <a:rPr lang="en-US" dirty="0"/>
              <a:t>, fatigue,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Les </a:t>
            </a:r>
            <a:r>
              <a:rPr lang="en-US" dirty="0" err="1"/>
              <a:t>consignes</a:t>
            </a:r>
            <a:r>
              <a:rPr lang="en-US" dirty="0"/>
              <a:t> </a:t>
            </a:r>
            <a:r>
              <a:rPr lang="en-US" dirty="0" err="1"/>
              <a:t>doivent</a:t>
            </a:r>
            <a:r>
              <a:rPr lang="en-US" dirty="0"/>
              <a:t> </a:t>
            </a:r>
            <a:r>
              <a:rPr lang="en-US" dirty="0" err="1"/>
              <a:t>être</a:t>
            </a:r>
            <a:r>
              <a:rPr lang="en-US" dirty="0"/>
              <a:t> simples et </a:t>
            </a:r>
            <a:r>
              <a:rPr lang="en-US" dirty="0" err="1"/>
              <a:t>concises</a:t>
            </a:r>
            <a:r>
              <a:rPr lang="en-US" dirty="0"/>
              <a:t> </a:t>
            </a:r>
          </a:p>
          <a:p>
            <a:r>
              <a:rPr lang="en-US" dirty="0"/>
              <a:t>Ex: « ROULEZ », </a:t>
            </a:r>
          </a:p>
          <a:p>
            <a:r>
              <a:rPr lang="en-US" dirty="0"/>
              <a:t>« SERREZ » Les enfants </a:t>
            </a:r>
            <a:r>
              <a:rPr lang="en-US" dirty="0" err="1"/>
              <a:t>resserrent</a:t>
            </a:r>
            <a:r>
              <a:rPr lang="en-US" dirty="0"/>
              <a:t> le </a:t>
            </a:r>
            <a:r>
              <a:rPr lang="en-US" dirty="0" err="1"/>
              <a:t>groupe</a:t>
            </a:r>
            <a:r>
              <a:rPr lang="en-US" dirty="0"/>
              <a:t> </a:t>
            </a:r>
            <a:r>
              <a:rPr lang="en-US" dirty="0" err="1"/>
              <a:t>en</a:t>
            </a:r>
            <a:r>
              <a:rPr lang="en-US" dirty="0"/>
              <a:t> se </a:t>
            </a:r>
            <a:r>
              <a:rPr lang="en-US" dirty="0" err="1"/>
              <a:t>rapprochant</a:t>
            </a:r>
            <a:endParaRPr lang="en-US" dirty="0"/>
          </a:p>
          <a:p>
            <a:r>
              <a:rPr lang="en-US" dirty="0"/>
              <a:t> « SERREZ à droite » </a:t>
            </a:r>
            <a:r>
              <a:rPr lang="en-US" dirty="0" err="1"/>
              <a:t>En</a:t>
            </a:r>
            <a:r>
              <a:rPr lang="en-US" dirty="0"/>
              <a:t> </a:t>
            </a:r>
            <a:r>
              <a:rPr lang="en-US" dirty="0" err="1"/>
              <a:t>aucun</a:t>
            </a:r>
            <a:r>
              <a:rPr lang="en-US" dirty="0"/>
              <a:t> </a:t>
            </a:r>
            <a:r>
              <a:rPr lang="en-US" dirty="0" err="1"/>
              <a:t>cas</a:t>
            </a:r>
            <a:r>
              <a:rPr lang="en-US" dirty="0"/>
              <a:t>, le </a:t>
            </a:r>
            <a:r>
              <a:rPr lang="en-US" dirty="0" err="1"/>
              <a:t>groupe</a:t>
            </a:r>
            <a:r>
              <a:rPr lang="en-US" dirty="0"/>
              <a:t> ne </a:t>
            </a:r>
            <a:r>
              <a:rPr lang="en-US" dirty="0" err="1"/>
              <a:t>roule</a:t>
            </a:r>
            <a:r>
              <a:rPr lang="en-US" dirty="0"/>
              <a:t> sur le bas </a:t>
            </a:r>
            <a:r>
              <a:rPr lang="en-US" dirty="0" err="1"/>
              <a:t>côté</a:t>
            </a:r>
            <a:r>
              <a:rPr lang="en-US" dirty="0"/>
              <a:t>!</a:t>
            </a:r>
          </a:p>
          <a:p>
            <a:r>
              <a:rPr lang="en-US" dirty="0" err="1"/>
              <a:t>C’est</a:t>
            </a:r>
            <a:r>
              <a:rPr lang="en-US" dirty="0"/>
              <a:t> au </a:t>
            </a:r>
            <a:r>
              <a:rPr lang="en-US" dirty="0" err="1"/>
              <a:t>véhicule</a:t>
            </a:r>
            <a:r>
              <a:rPr lang="en-US" dirty="0"/>
              <a:t> qui </a:t>
            </a:r>
            <a:r>
              <a:rPr lang="en-US" dirty="0" err="1"/>
              <a:t>dépasse</a:t>
            </a:r>
            <a:r>
              <a:rPr lang="en-US" dirty="0"/>
              <a:t> de faire un </a:t>
            </a:r>
            <a:r>
              <a:rPr lang="en-US" dirty="0" err="1"/>
              <a:t>écart</a:t>
            </a:r>
            <a:r>
              <a:rPr lang="en-US" dirty="0"/>
              <a:t> et non aux enfants </a:t>
            </a:r>
          </a:p>
          <a:p>
            <a:r>
              <a:rPr lang="en-US" dirty="0"/>
              <a:t>de quitter la chaussée.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 DEUX AU STOP ! »	</a:t>
            </a:r>
          </a:p>
          <a:p>
            <a:r>
              <a:rPr lang="en-US"/>
              <a:t>Le groupe se range à deux vélos de front à l’arrêt pour réduire l’encombrement. L’accompagnateur de tête participera à la protection du groupe lors des traversées et carrefour.</a:t>
            </a:r>
          </a:p>
          <a:p>
            <a:r>
              <a:rPr lang="en-US"/>
              <a:t>	Pour repartir, (« ROULEZ ») le groupe repart dans le même ordre.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Points de vigilance :</a:t>
            </a:r>
          </a:p>
          <a:p>
            <a:r>
              <a:rPr lang="en-US"/>
              <a:t>Accompagnateur positionner à  gauche du  groupe</a:t>
            </a:r>
          </a:p>
          <a:p>
            <a:r>
              <a:rPr lang="en-US"/>
              <a:t>Préparer départ avec pédale en haut</a:t>
            </a:r>
          </a:p>
          <a:p>
            <a:r>
              <a:rPr lang="en-US"/>
              <a:t>Une fois sur le rond point se mettre dans l’ordre en file indienne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Points de vigilance : </a:t>
            </a:r>
          </a:p>
          <a:p>
            <a:r>
              <a:rPr lang="en-US"/>
              <a:t>Gain de temps + prise d’informations du groupe simultanément ( « on regarde à  gauche , on regarde à  droite ……. »)</a:t>
            </a:r>
          </a:p>
          <a:p>
            <a:r>
              <a:rPr lang="en-US"/>
              <a:t>Personne–guetteur au carrefour : prévient et anticipe le danger potentiel sans couper la circulation</a:t>
            </a:r>
          </a:p>
          <a:p>
            <a:r>
              <a:rPr lang="en-US"/>
              <a:t>Informer en amont les élèves du «  groupé »</a:t>
            </a:r>
          </a:p>
          <a:p>
            <a:r>
              <a:rPr lang="en-US"/>
              <a:t>Après le carrefour retour en file indienne ( signaler « dans le même ordre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 MILIEU ! »  Pour </a:t>
            </a:r>
            <a:r>
              <a:rPr lang="en-US" dirty="0" err="1"/>
              <a:t>tourner</a:t>
            </a:r>
            <a:r>
              <a:rPr lang="en-US" dirty="0"/>
              <a:t> à gauche dans </a:t>
            </a:r>
            <a:r>
              <a:rPr lang="en-US" dirty="0" err="1"/>
              <a:t>une</a:t>
            </a:r>
            <a:r>
              <a:rPr lang="en-US" dirty="0"/>
              <a:t> intersection</a:t>
            </a:r>
          </a:p>
          <a:p>
            <a:endParaRPr lang="en-US" dirty="0"/>
          </a:p>
          <a:p>
            <a:r>
              <a:rPr lang="en-US" dirty="0"/>
              <a:t>(</a:t>
            </a:r>
            <a:r>
              <a:rPr lang="en-US" dirty="0" err="1"/>
              <a:t>C’est</a:t>
            </a:r>
            <a:r>
              <a:rPr lang="en-US" dirty="0"/>
              <a:t> un </a:t>
            </a:r>
            <a:r>
              <a:rPr lang="en-US" dirty="0" err="1"/>
              <a:t>exercice</a:t>
            </a:r>
            <a:r>
              <a:rPr lang="en-US" dirty="0"/>
              <a:t> </a:t>
            </a:r>
            <a:r>
              <a:rPr lang="en-US" dirty="0" err="1"/>
              <a:t>délicat</a:t>
            </a:r>
            <a:r>
              <a:rPr lang="en-US" dirty="0"/>
              <a:t> qui </a:t>
            </a:r>
            <a:r>
              <a:rPr lang="en-US" dirty="0" err="1"/>
              <a:t>demande</a:t>
            </a:r>
            <a:r>
              <a:rPr lang="en-US" dirty="0"/>
              <a:t> au </a:t>
            </a:r>
            <a:r>
              <a:rPr lang="en-US" dirty="0" err="1"/>
              <a:t>groupe</a:t>
            </a:r>
            <a:r>
              <a:rPr lang="en-US" dirty="0"/>
              <a:t> de </a:t>
            </a:r>
            <a:r>
              <a:rPr lang="en-US" dirty="0" err="1"/>
              <a:t>réagir</a:t>
            </a:r>
            <a:r>
              <a:rPr lang="en-US" dirty="0"/>
              <a:t> </a:t>
            </a:r>
            <a:r>
              <a:rPr lang="en-US" dirty="0" err="1"/>
              <a:t>vite</a:t>
            </a:r>
            <a:r>
              <a:rPr lang="en-US" dirty="0"/>
              <a:t> !). de </a:t>
            </a:r>
            <a:r>
              <a:rPr lang="en-US" dirty="0" err="1"/>
              <a:t>nombreux</a:t>
            </a:r>
            <a:r>
              <a:rPr lang="en-US" dirty="0"/>
              <a:t> </a:t>
            </a:r>
            <a:r>
              <a:rPr lang="en-US" dirty="0" err="1"/>
              <a:t>entraînements</a:t>
            </a:r>
            <a:r>
              <a:rPr lang="en-US" dirty="0"/>
              <a:t> </a:t>
            </a:r>
            <a:r>
              <a:rPr lang="en-US" dirty="0" err="1"/>
              <a:t>en</a:t>
            </a:r>
            <a:r>
              <a:rPr lang="en-US" dirty="0"/>
              <a:t> zone semi-protégée </a:t>
            </a:r>
            <a:r>
              <a:rPr lang="en-US" dirty="0" err="1"/>
              <a:t>seront</a:t>
            </a:r>
            <a:r>
              <a:rPr lang="en-US" dirty="0"/>
              <a:t> </a:t>
            </a:r>
            <a:r>
              <a:rPr lang="en-US" dirty="0" err="1"/>
              <a:t>nécessaires</a:t>
            </a:r>
            <a:r>
              <a:rPr lang="en-US" dirty="0"/>
              <a:t> </a:t>
            </a:r>
            <a:r>
              <a:rPr lang="en-US" dirty="0" err="1"/>
              <a:t>avant</a:t>
            </a:r>
            <a:r>
              <a:rPr lang="en-US" dirty="0"/>
              <a:t> </a:t>
            </a:r>
            <a:r>
              <a:rPr lang="en-US" dirty="0" err="1"/>
              <a:t>une</a:t>
            </a:r>
            <a:r>
              <a:rPr lang="en-US" dirty="0"/>
              <a:t> </a:t>
            </a:r>
            <a:r>
              <a:rPr lang="en-US" dirty="0" err="1"/>
              <a:t>compréhension</a:t>
            </a:r>
            <a:r>
              <a:rPr lang="en-US" dirty="0"/>
              <a:t> et </a:t>
            </a:r>
            <a:r>
              <a:rPr lang="en-US" dirty="0" err="1"/>
              <a:t>une</a:t>
            </a:r>
            <a:r>
              <a:rPr lang="en-US" dirty="0"/>
              <a:t> </a:t>
            </a:r>
            <a:r>
              <a:rPr lang="en-US" dirty="0" err="1"/>
              <a:t>maîtrise</a:t>
            </a:r>
            <a:r>
              <a:rPr lang="en-US" dirty="0"/>
              <a:t> de tout le </a:t>
            </a:r>
            <a:r>
              <a:rPr lang="en-US" dirty="0" err="1"/>
              <a:t>groupe</a:t>
            </a:r>
            <a:r>
              <a:rPr lang="en-US" dirty="0"/>
              <a:t>…)  </a:t>
            </a:r>
          </a:p>
          <a:p>
            <a:r>
              <a:rPr lang="en-US" dirty="0" err="1"/>
              <a:t>Etape</a:t>
            </a:r>
            <a:r>
              <a:rPr lang="en-US" dirty="0"/>
              <a:t> 1:</a:t>
            </a:r>
          </a:p>
          <a:p>
            <a:r>
              <a:rPr lang="en-US" dirty="0" err="1"/>
              <a:t>L’accompagnateur</a:t>
            </a:r>
            <a:r>
              <a:rPr lang="en-US" dirty="0"/>
              <a:t> de tête </a:t>
            </a:r>
            <a:r>
              <a:rPr lang="en-US" dirty="0" err="1"/>
              <a:t>emmène</a:t>
            </a:r>
            <a:r>
              <a:rPr lang="en-US" dirty="0"/>
              <a:t> tout son </a:t>
            </a:r>
            <a:r>
              <a:rPr lang="en-US" dirty="0" err="1"/>
              <a:t>groupe</a:t>
            </a:r>
            <a:r>
              <a:rPr lang="en-US" dirty="0"/>
              <a:t> </a:t>
            </a:r>
          </a:p>
          <a:p>
            <a:r>
              <a:rPr lang="en-US" dirty="0"/>
              <a:t>au milieu de la chaussée pour </a:t>
            </a:r>
            <a:r>
              <a:rPr lang="en-US" dirty="0" err="1"/>
              <a:t>une</a:t>
            </a:r>
            <a:r>
              <a:rPr lang="en-US" dirty="0"/>
              <a:t> </a:t>
            </a:r>
            <a:r>
              <a:rPr lang="en-US" dirty="0" err="1"/>
              <a:t>traversée</a:t>
            </a:r>
            <a:r>
              <a:rPr lang="en-US" dirty="0"/>
              <a:t> de route sur la gauche, et </a:t>
            </a:r>
            <a:r>
              <a:rPr lang="en-US" dirty="0" err="1"/>
              <a:t>dégage</a:t>
            </a:r>
            <a:r>
              <a:rPr lang="en-US" dirty="0"/>
              <a:t> </a:t>
            </a:r>
            <a:r>
              <a:rPr lang="en-US" dirty="0" err="1"/>
              <a:t>ainsi</a:t>
            </a:r>
            <a:r>
              <a:rPr lang="en-US" dirty="0"/>
              <a:t> la </a:t>
            </a:r>
            <a:r>
              <a:rPr lang="en-US" dirty="0" err="1"/>
              <a:t>voie</a:t>
            </a:r>
            <a:r>
              <a:rPr lang="en-US" dirty="0"/>
              <a:t> pour le passage </a:t>
            </a:r>
            <a:r>
              <a:rPr lang="en-US" dirty="0" err="1"/>
              <a:t>éventuel</a:t>
            </a:r>
            <a:r>
              <a:rPr lang="en-US" dirty="0"/>
              <a:t> de </a:t>
            </a:r>
            <a:r>
              <a:rPr lang="en-US" dirty="0" err="1"/>
              <a:t>véhicules</a:t>
            </a:r>
            <a:r>
              <a:rPr lang="en-US" dirty="0"/>
              <a:t> sur la droite.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Etape 1:</a:t>
            </a:r>
          </a:p>
          <a:p>
            <a:r>
              <a:rPr lang="en-US"/>
              <a:t>L’accompagnateur de tête emmène tout son groupe </a:t>
            </a:r>
          </a:p>
          <a:p>
            <a:r>
              <a:rPr lang="en-US"/>
              <a:t>au milieu de la chaussée pour une traversée de route sur la gauche, et dégage ainsi la voie pour le passage éventuel de véhicules sur la droite.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 9 janvier 2018, le Comité Interministériel à la Sécurité Routière (CISR), présidé par le Premier ministre, a adopté une mesure visant à « accompagner le développement de la pratique du vélo en toute sécurité ». L’opération « Savoir Rouler à Vélo » permet de porter cette mesure qui vise la généralisation de l’apprentissage de la pratique du vélo en autonomie pour l’ensemble des enfants avant l’entrée au collège. Cette mesure a été reprise dans le cadre du Plan Vélo lancé le vendredi 14 septembre 2018.</a:t>
            </a:r>
          </a:p>
          <a:p>
            <a:r>
              <a:rPr lang="en-US"/>
              <a:t>Les objectifs du programme sont :</a:t>
            </a:r>
          </a:p>
          <a:p>
            <a:r>
              <a:rPr lang="en-US"/>
              <a:t>-La généralisation de l’apprentissage du vélo</a:t>
            </a:r>
          </a:p>
          <a:p>
            <a:r>
              <a:rPr lang="en-US"/>
              <a:t>-La formation à une réelle autonomie sur la voie publique avant que les enfants n’entrent au collège</a:t>
            </a:r>
          </a:p>
          <a:p>
            <a:r>
              <a:rPr lang="en-US"/>
              <a:t>A plus long terme, ce programme présente des enjeux de santé (pratique quotidienne d’une activité physique) mais aussi écologique et économique (rapidité, absence de carburant, moins de bruit, stationnement réduit).</a:t>
            </a:r>
          </a:p>
          <a:p>
            <a:r>
              <a:rPr lang="en-US"/>
              <a:t>A l'école, il contribue à valider l'attestation de première éducation à la route, APER.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Étape</a:t>
            </a:r>
            <a:r>
              <a:rPr lang="en-US" dirty="0"/>
              <a:t> 2</a:t>
            </a:r>
          </a:p>
          <a:p>
            <a:r>
              <a:rPr lang="en-US" dirty="0" err="1"/>
              <a:t>Qu’en</a:t>
            </a:r>
            <a:r>
              <a:rPr lang="en-US" dirty="0"/>
              <a:t> </a:t>
            </a:r>
            <a:r>
              <a:rPr lang="en-US" dirty="0" err="1"/>
              <a:t>pensez-vous</a:t>
            </a:r>
            <a:r>
              <a:rPr lang="en-US" dirty="0"/>
              <a:t>?</a:t>
            </a:r>
          </a:p>
          <a:p>
            <a:r>
              <a:rPr lang="en-US" dirty="0" err="1"/>
              <a:t>L’accompagnateur</a:t>
            </a:r>
            <a:r>
              <a:rPr lang="en-US" dirty="0"/>
              <a:t> 2  assure la protection pendant que le </a:t>
            </a:r>
            <a:r>
              <a:rPr lang="en-US" dirty="0" err="1"/>
              <a:t>groupe</a:t>
            </a:r>
            <a:r>
              <a:rPr lang="en-US" dirty="0"/>
              <a:t> traverse la </a:t>
            </a:r>
            <a:r>
              <a:rPr lang="en-US" dirty="0" err="1"/>
              <a:t>voie</a:t>
            </a:r>
            <a:r>
              <a:rPr lang="en-US" dirty="0"/>
              <a:t> sur la gauche, </a:t>
            </a:r>
            <a:r>
              <a:rPr lang="en-US" dirty="0" err="1"/>
              <a:t>puis</a:t>
            </a:r>
            <a:r>
              <a:rPr lang="en-US" dirty="0"/>
              <a:t> </a:t>
            </a:r>
            <a:r>
              <a:rPr lang="en-US" dirty="0" err="1"/>
              <a:t>reprend</a:t>
            </a:r>
            <a:r>
              <a:rPr lang="en-US" dirty="0"/>
              <a:t> </a:t>
            </a:r>
            <a:r>
              <a:rPr lang="en-US" dirty="0" err="1"/>
              <a:t>sa</a:t>
            </a:r>
            <a:r>
              <a:rPr lang="en-US" dirty="0"/>
              <a:t> place </a:t>
            </a:r>
            <a:r>
              <a:rPr lang="en-US" dirty="0" err="1"/>
              <a:t>quand</a:t>
            </a:r>
            <a:r>
              <a:rPr lang="en-US" dirty="0"/>
              <a:t> le </a:t>
            </a:r>
            <a:r>
              <a:rPr lang="en-US" dirty="0" err="1"/>
              <a:t>groupe</a:t>
            </a:r>
            <a:r>
              <a:rPr lang="en-US" dirty="0"/>
              <a:t> </a:t>
            </a:r>
            <a:r>
              <a:rPr lang="en-US" dirty="0" err="1"/>
              <a:t>est</a:t>
            </a:r>
            <a:r>
              <a:rPr lang="en-US" dirty="0"/>
              <a:t> passé.</a:t>
            </a:r>
          </a:p>
          <a:p>
            <a:r>
              <a:rPr lang="en-US" dirty="0"/>
              <a:t>ATTENTION ! Il </a:t>
            </a:r>
            <a:r>
              <a:rPr lang="en-US" dirty="0" err="1"/>
              <a:t>n’est</a:t>
            </a:r>
            <a:r>
              <a:rPr lang="en-US" dirty="0"/>
              <a:t> pas question </a:t>
            </a:r>
            <a:r>
              <a:rPr lang="en-US" dirty="0" err="1"/>
              <a:t>d’arrêter</a:t>
            </a:r>
            <a:r>
              <a:rPr lang="en-US" dirty="0"/>
              <a:t> la circulation pour faire passer le </a:t>
            </a:r>
            <a:r>
              <a:rPr lang="en-US" dirty="0" err="1"/>
              <a:t>groupe</a:t>
            </a:r>
            <a:r>
              <a:rPr lang="en-US" dirty="0"/>
              <a:t> </a:t>
            </a:r>
            <a:r>
              <a:rPr lang="en-US" dirty="0" err="1"/>
              <a:t>mais</a:t>
            </a:r>
            <a:r>
              <a:rPr lang="en-US" dirty="0"/>
              <a:t> </a:t>
            </a:r>
            <a:r>
              <a:rPr lang="en-US" dirty="0" err="1"/>
              <a:t>juste</a:t>
            </a:r>
            <a:r>
              <a:rPr lang="en-US" dirty="0"/>
              <a:t> </a:t>
            </a:r>
            <a:r>
              <a:rPr lang="en-US" dirty="0" err="1"/>
              <a:t>d’assurer</a:t>
            </a:r>
            <a:r>
              <a:rPr lang="en-US" dirty="0"/>
              <a:t> la protection </a:t>
            </a:r>
            <a:r>
              <a:rPr lang="en-US" dirty="0" err="1"/>
              <a:t>quand</a:t>
            </a:r>
            <a:r>
              <a:rPr lang="en-US" dirty="0"/>
              <a:t> </a:t>
            </a:r>
            <a:r>
              <a:rPr lang="en-US" dirty="0" err="1"/>
              <a:t>il</a:t>
            </a:r>
            <a:r>
              <a:rPr lang="en-US" dirty="0"/>
              <a:t> </a:t>
            </a:r>
            <a:r>
              <a:rPr lang="en-US" dirty="0" err="1"/>
              <a:t>est</a:t>
            </a:r>
            <a:r>
              <a:rPr lang="en-US" dirty="0"/>
              <a:t> </a:t>
            </a:r>
            <a:r>
              <a:rPr lang="en-US" dirty="0" err="1"/>
              <a:t>engagé</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Étape 2</a:t>
            </a:r>
          </a:p>
          <a:p>
            <a:r>
              <a:rPr lang="en-US"/>
              <a:t>L’accompagnateur 2  assure la protection pendant que le groupe traverse la voie sur la gauche, puis reprend sa place quand le groupe est passé.</a:t>
            </a:r>
          </a:p>
          <a:p>
            <a:r>
              <a:rPr lang="en-US"/>
              <a:t>ATTENTION ! Il n’est pas question d’arrêter la circulation pour faire passer le groupe mais juste d’assurer la protection quand il est engagé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390383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 </a:t>
            </a:r>
            <a:r>
              <a:rPr lang="en-US" dirty="0" err="1"/>
              <a:t>groupe</a:t>
            </a:r>
            <a:r>
              <a:rPr lang="en-US" dirty="0"/>
              <a:t> </a:t>
            </a:r>
            <a:r>
              <a:rPr lang="en-US" dirty="0" err="1"/>
              <a:t>doit</a:t>
            </a:r>
            <a:r>
              <a:rPr lang="en-US" dirty="0"/>
              <a:t> </a:t>
            </a:r>
            <a:r>
              <a:rPr lang="en-US" dirty="0" err="1"/>
              <a:t>rouler</a:t>
            </a:r>
            <a:r>
              <a:rPr lang="en-US" dirty="0"/>
              <a:t> </a:t>
            </a:r>
            <a:r>
              <a:rPr lang="en-US" dirty="0" err="1"/>
              <a:t>en</a:t>
            </a:r>
            <a:r>
              <a:rPr lang="en-US" dirty="0"/>
              <a:t> file </a:t>
            </a:r>
            <a:r>
              <a:rPr lang="en-US" dirty="0" err="1"/>
              <a:t>indienne</a:t>
            </a:r>
            <a:endParaRPr lang="en-US" dirty="0"/>
          </a:p>
          <a:p>
            <a:r>
              <a:rPr lang="en-US" dirty="0"/>
              <a:t>Le </a:t>
            </a:r>
            <a:r>
              <a:rPr lang="en-US" dirty="0" err="1"/>
              <a:t>groupe</a:t>
            </a:r>
            <a:r>
              <a:rPr lang="en-US" dirty="0"/>
              <a:t> </a:t>
            </a:r>
            <a:r>
              <a:rPr lang="en-US" dirty="0" err="1"/>
              <a:t>doit</a:t>
            </a:r>
            <a:r>
              <a:rPr lang="en-US" dirty="0"/>
              <a:t> </a:t>
            </a:r>
            <a:r>
              <a:rPr lang="en-US" dirty="0" err="1"/>
              <a:t>rouler</a:t>
            </a:r>
            <a:r>
              <a:rPr lang="en-US" dirty="0"/>
              <a:t> facile : au </a:t>
            </a:r>
            <a:r>
              <a:rPr lang="en-US" dirty="0" err="1"/>
              <a:t>rythme</a:t>
            </a:r>
            <a:r>
              <a:rPr lang="en-US" dirty="0"/>
              <a:t> du plus lent</a:t>
            </a:r>
          </a:p>
          <a:p>
            <a:r>
              <a:rPr lang="en-US" dirty="0"/>
              <a:t>Le </a:t>
            </a:r>
            <a:r>
              <a:rPr lang="en-US" dirty="0" err="1"/>
              <a:t>groupe</a:t>
            </a:r>
            <a:r>
              <a:rPr lang="en-US" dirty="0"/>
              <a:t> </a:t>
            </a:r>
            <a:r>
              <a:rPr lang="en-US" dirty="0" err="1"/>
              <a:t>doit</a:t>
            </a:r>
            <a:r>
              <a:rPr lang="en-US" dirty="0"/>
              <a:t> </a:t>
            </a:r>
            <a:r>
              <a:rPr lang="en-US" dirty="0" err="1"/>
              <a:t>rouler</a:t>
            </a:r>
            <a:r>
              <a:rPr lang="en-US" dirty="0"/>
              <a:t> serein : </a:t>
            </a:r>
            <a:r>
              <a:rPr lang="en-US" dirty="0" err="1"/>
              <a:t>si</a:t>
            </a:r>
            <a:r>
              <a:rPr lang="en-US" dirty="0"/>
              <a:t> les enfants </a:t>
            </a:r>
            <a:r>
              <a:rPr lang="en-US" dirty="0" err="1"/>
              <a:t>discutent</a:t>
            </a:r>
            <a:r>
              <a:rPr lang="en-US" dirty="0"/>
              <a:t>, </a:t>
            </a:r>
            <a:r>
              <a:rPr lang="en-US" dirty="0" err="1"/>
              <a:t>c’est</a:t>
            </a:r>
            <a:r>
              <a:rPr lang="en-US" dirty="0"/>
              <a:t> bon </a:t>
            </a:r>
            <a:r>
              <a:rPr lang="en-US" dirty="0" err="1"/>
              <a:t>signe</a:t>
            </a:r>
            <a:r>
              <a:rPr lang="en-US" dirty="0"/>
              <a:t>.</a:t>
            </a:r>
          </a:p>
          <a:p>
            <a:r>
              <a:rPr lang="en-US" dirty="0"/>
              <a:t>Des enfants </a:t>
            </a:r>
            <a:r>
              <a:rPr lang="en-US" dirty="0" err="1"/>
              <a:t>silencieux</a:t>
            </a:r>
            <a:r>
              <a:rPr lang="en-US" dirty="0"/>
              <a:t>, qui se </a:t>
            </a:r>
            <a:r>
              <a:rPr lang="en-US" dirty="0" err="1"/>
              <a:t>disputent</a:t>
            </a:r>
            <a:r>
              <a:rPr lang="en-US" dirty="0"/>
              <a:t>, qui </a:t>
            </a:r>
            <a:r>
              <a:rPr lang="en-US" dirty="0" err="1"/>
              <a:t>zigzaguent</a:t>
            </a:r>
            <a:r>
              <a:rPr lang="en-US" dirty="0"/>
              <a:t>, </a:t>
            </a:r>
            <a:r>
              <a:rPr lang="en-US" dirty="0" err="1"/>
              <a:t>sont</a:t>
            </a:r>
            <a:r>
              <a:rPr lang="en-US" dirty="0"/>
              <a:t> </a:t>
            </a:r>
            <a:r>
              <a:rPr lang="en-US" dirty="0" err="1"/>
              <a:t>autant</a:t>
            </a:r>
            <a:r>
              <a:rPr lang="en-US" dirty="0"/>
              <a:t> </a:t>
            </a:r>
            <a:r>
              <a:rPr lang="en-US" dirty="0" err="1"/>
              <a:t>d’AVERTISSEMENTS</a:t>
            </a:r>
            <a:r>
              <a:rPr lang="en-US" dirty="0"/>
              <a:t> (fatigue, </a:t>
            </a:r>
            <a:r>
              <a:rPr lang="en-US" dirty="0" err="1"/>
              <a:t>anxiété</a:t>
            </a:r>
            <a:r>
              <a:rPr lang="en-US" dirty="0"/>
              <a:t>, </a:t>
            </a:r>
            <a:r>
              <a:rPr lang="en-US" dirty="0" err="1"/>
              <a:t>difficultés</a:t>
            </a:r>
            <a:r>
              <a:rPr lang="en-US" dirty="0"/>
              <a:t>, …).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 partie théorique de la formation est terminée.</a:t>
            </a:r>
          </a:p>
          <a:p>
            <a:r>
              <a:rPr lang="en-US"/>
              <a:t>N’hésitez pas à demander un conseil ou une précision à l’enseignant que vous accompagnez, il vous apportera la réponse nécessaire au bon fonctionnement de l’activité.</a:t>
            </a:r>
          </a:p>
          <a:p>
            <a:r>
              <a:rPr lang="en-US"/>
              <a:t>Nous vous rappelons que vous devez également participer à la partie pratique dont la date vous sera communiquée par l’enseignant de la classe.</a:t>
            </a:r>
          </a:p>
          <a:p>
            <a:r>
              <a:rPr lang="en-US"/>
              <a:t>Une fois ces 2 parties théorique et pratique effectuées, l’école transmettra votre demande d’agrément.</a:t>
            </a:r>
          </a:p>
          <a:p>
            <a:r>
              <a:rPr lang="en-US"/>
              <a:t>Vous ne pourrez intervenir qu’après réception du document signé par le Directeur académique. </a:t>
            </a:r>
          </a:p>
          <a:p>
            <a:r>
              <a:rPr lang="en-US"/>
              <a:t>Merci pour votre précieuse collaboration!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La </a:t>
            </a:r>
            <a:r>
              <a:rPr lang="en-US" dirty="0" err="1"/>
              <a:t>programme</a:t>
            </a:r>
            <a:r>
              <a:rPr lang="en-US" dirty="0"/>
              <a:t> </a:t>
            </a:r>
            <a:r>
              <a:rPr lang="en-US" dirty="0" err="1"/>
              <a:t>prévoit</a:t>
            </a:r>
            <a:r>
              <a:rPr lang="en-US" dirty="0"/>
              <a:t> </a:t>
            </a:r>
            <a:r>
              <a:rPr lang="en-US" b="1" dirty="0"/>
              <a:t>10 </a:t>
            </a:r>
            <a:r>
              <a:rPr lang="en-US" b="1" dirty="0" err="1"/>
              <a:t>heures</a:t>
            </a:r>
            <a:r>
              <a:rPr lang="en-US" b="1" dirty="0"/>
              <a:t> </a:t>
            </a:r>
            <a:r>
              <a:rPr lang="en-US" dirty="0"/>
              <a:t>de formation </a:t>
            </a:r>
            <a:r>
              <a:rPr lang="en-US" dirty="0" err="1"/>
              <a:t>s’articulant</a:t>
            </a:r>
            <a:r>
              <a:rPr lang="en-US" dirty="0"/>
              <a:t> </a:t>
            </a:r>
            <a:r>
              <a:rPr lang="en-US" dirty="0" err="1"/>
              <a:t>autour</a:t>
            </a:r>
            <a:r>
              <a:rPr lang="en-US" dirty="0"/>
              <a:t> de 3 </a:t>
            </a:r>
            <a:r>
              <a:rPr lang="en-US" dirty="0" err="1"/>
              <a:t>étapes</a:t>
            </a:r>
            <a:r>
              <a:rPr lang="en-US" dirty="0"/>
              <a:t> :</a:t>
            </a:r>
          </a:p>
          <a:p>
            <a:r>
              <a:rPr lang="en-US" b="1" dirty="0"/>
              <a:t>Savoir </a:t>
            </a:r>
            <a:r>
              <a:rPr lang="en-US" b="1" dirty="0" err="1"/>
              <a:t>pédaler</a:t>
            </a:r>
            <a:r>
              <a:rPr lang="en-US" b="1" dirty="0"/>
              <a:t> </a:t>
            </a:r>
            <a:r>
              <a:rPr lang="en-US" dirty="0"/>
              <a:t>: </a:t>
            </a:r>
            <a:r>
              <a:rPr lang="en-US" dirty="0" err="1"/>
              <a:t>maîtrise</a:t>
            </a:r>
            <a:r>
              <a:rPr lang="en-US" dirty="0"/>
              <a:t> des </a:t>
            </a:r>
            <a:r>
              <a:rPr lang="en-US" dirty="0" err="1"/>
              <a:t>fondamentaux</a:t>
            </a:r>
            <a:r>
              <a:rPr lang="en-US" dirty="0"/>
              <a:t> du </a:t>
            </a:r>
            <a:r>
              <a:rPr lang="en-US" dirty="0" err="1"/>
              <a:t>vélo</a:t>
            </a:r>
            <a:r>
              <a:rPr lang="en-US" dirty="0"/>
              <a:t> (acquisition d’ un bon </a:t>
            </a:r>
            <a:r>
              <a:rPr lang="en-US" dirty="0" err="1"/>
              <a:t>équilibre</a:t>
            </a:r>
            <a:r>
              <a:rPr lang="en-US" dirty="0"/>
              <a:t> et </a:t>
            </a:r>
            <a:r>
              <a:rPr lang="en-US" dirty="0" err="1"/>
              <a:t>d’apprendre</a:t>
            </a:r>
            <a:r>
              <a:rPr lang="en-US" dirty="0"/>
              <a:t> à </a:t>
            </a:r>
            <a:r>
              <a:rPr lang="en-US" dirty="0" err="1"/>
              <a:t>conduire</a:t>
            </a:r>
            <a:r>
              <a:rPr lang="en-US" dirty="0"/>
              <a:t> et </a:t>
            </a:r>
            <a:r>
              <a:rPr lang="en-US" dirty="0" err="1"/>
              <a:t>piloter</a:t>
            </a:r>
            <a:r>
              <a:rPr lang="en-US" dirty="0"/>
              <a:t> son </a:t>
            </a:r>
            <a:r>
              <a:rPr lang="en-US" dirty="0" err="1"/>
              <a:t>vélo</a:t>
            </a:r>
            <a:r>
              <a:rPr lang="en-US" dirty="0"/>
              <a:t> </a:t>
            </a:r>
            <a:r>
              <a:rPr lang="en-US" dirty="0" err="1"/>
              <a:t>correctement</a:t>
            </a:r>
            <a:r>
              <a:rPr lang="en-US" dirty="0"/>
              <a:t> : </a:t>
            </a:r>
            <a:r>
              <a:rPr lang="en-US" dirty="0" err="1"/>
              <a:t>pédaler</a:t>
            </a:r>
            <a:r>
              <a:rPr lang="en-US" dirty="0"/>
              <a:t>, </a:t>
            </a:r>
            <a:r>
              <a:rPr lang="en-US" dirty="0" err="1"/>
              <a:t>tourner</a:t>
            </a:r>
            <a:r>
              <a:rPr lang="en-US" dirty="0"/>
              <a:t>, </a:t>
            </a:r>
            <a:r>
              <a:rPr lang="en-US" dirty="0" err="1"/>
              <a:t>freiner</a:t>
            </a:r>
            <a:r>
              <a:rPr lang="en-US" dirty="0"/>
              <a:t>).</a:t>
            </a:r>
          </a:p>
          <a:p>
            <a:r>
              <a:rPr lang="en-US" b="1" dirty="0"/>
              <a:t>Savoir </a:t>
            </a:r>
            <a:r>
              <a:rPr lang="en-US" b="1" dirty="0" err="1"/>
              <a:t>circuler</a:t>
            </a:r>
            <a:r>
              <a:rPr lang="en-US" b="1" dirty="0"/>
              <a:t> </a:t>
            </a:r>
            <a:r>
              <a:rPr lang="en-US" dirty="0"/>
              <a:t>: </a:t>
            </a:r>
            <a:r>
              <a:rPr lang="en-US" dirty="0" err="1"/>
              <a:t>découverte</a:t>
            </a:r>
            <a:r>
              <a:rPr lang="en-US" dirty="0"/>
              <a:t> de la </a:t>
            </a:r>
            <a:r>
              <a:rPr lang="en-US" dirty="0" err="1"/>
              <a:t>mobilité</a:t>
            </a:r>
            <a:r>
              <a:rPr lang="en-US" dirty="0"/>
              <a:t> du </a:t>
            </a:r>
            <a:r>
              <a:rPr lang="en-US" dirty="0" err="1"/>
              <a:t>vélo</a:t>
            </a:r>
            <a:r>
              <a:rPr lang="en-US" dirty="0"/>
              <a:t> </a:t>
            </a:r>
            <a:r>
              <a:rPr lang="en-US" dirty="0" err="1"/>
              <a:t>en</a:t>
            </a:r>
            <a:r>
              <a:rPr lang="en-US" dirty="0"/>
              <a:t> milieu </a:t>
            </a:r>
            <a:r>
              <a:rPr lang="en-US" dirty="0" err="1"/>
              <a:t>sécurisé</a:t>
            </a:r>
            <a:r>
              <a:rPr lang="en-US" dirty="0"/>
              <a:t> (savoir </a:t>
            </a:r>
            <a:r>
              <a:rPr lang="en-US" dirty="0" err="1"/>
              <a:t>rouler</a:t>
            </a:r>
            <a:r>
              <a:rPr lang="en-US" dirty="0"/>
              <a:t> </a:t>
            </a:r>
            <a:r>
              <a:rPr lang="en-US" dirty="0" err="1"/>
              <a:t>en</a:t>
            </a:r>
            <a:r>
              <a:rPr lang="en-US" dirty="0"/>
              <a:t> </a:t>
            </a:r>
            <a:r>
              <a:rPr lang="en-US" dirty="0" err="1"/>
              <a:t>groupe</a:t>
            </a:r>
            <a:r>
              <a:rPr lang="en-US" dirty="0"/>
              <a:t>, </a:t>
            </a:r>
            <a:r>
              <a:rPr lang="en-US" dirty="0" err="1"/>
              <a:t>communiquer</a:t>
            </a:r>
            <a:r>
              <a:rPr lang="en-US" dirty="0"/>
              <a:t> pour informer les </a:t>
            </a:r>
            <a:r>
              <a:rPr lang="en-US" dirty="0" err="1"/>
              <a:t>autres</a:t>
            </a:r>
            <a:r>
              <a:rPr lang="en-US" dirty="0"/>
              <a:t> </a:t>
            </a:r>
            <a:r>
              <a:rPr lang="en-US" dirty="0" err="1"/>
              <a:t>d’une</a:t>
            </a:r>
            <a:r>
              <a:rPr lang="en-US" dirty="0"/>
              <a:t> </a:t>
            </a:r>
            <a:r>
              <a:rPr lang="en-US" dirty="0" err="1"/>
              <a:t>volonté</a:t>
            </a:r>
            <a:r>
              <a:rPr lang="en-US" dirty="0"/>
              <a:t> de changer de direction, et découvrir les </a:t>
            </a:r>
            <a:r>
              <a:rPr lang="en-US" dirty="0" err="1"/>
              <a:t>panneaux</a:t>
            </a:r>
            <a:r>
              <a:rPr lang="en-US" dirty="0"/>
              <a:t> du code de la route).</a:t>
            </a:r>
          </a:p>
          <a:p>
            <a:r>
              <a:rPr lang="en-US" b="1" dirty="0"/>
              <a:t>Savoir </a:t>
            </a:r>
            <a:r>
              <a:rPr lang="en-US" b="1" dirty="0" err="1"/>
              <a:t>rouler</a:t>
            </a:r>
            <a:r>
              <a:rPr lang="en-US" b="1" dirty="0"/>
              <a:t> à </a:t>
            </a:r>
            <a:r>
              <a:rPr lang="en-US" b="1" dirty="0" err="1"/>
              <a:t>vélo</a:t>
            </a:r>
            <a:r>
              <a:rPr lang="en-US" b="1" dirty="0"/>
              <a:t> </a:t>
            </a:r>
            <a:r>
              <a:rPr lang="en-US" dirty="0"/>
              <a:t>: circulation </a:t>
            </a:r>
            <a:r>
              <a:rPr lang="en-US" dirty="0" err="1"/>
              <a:t>en</a:t>
            </a:r>
            <a:r>
              <a:rPr lang="en-US" dirty="0"/>
              <a:t> </a:t>
            </a:r>
            <a:r>
              <a:rPr lang="en-US" dirty="0" err="1"/>
              <a:t>autonomie</a:t>
            </a:r>
            <a:r>
              <a:rPr lang="en-US" dirty="0"/>
              <a:t> sur la </a:t>
            </a:r>
            <a:r>
              <a:rPr lang="en-US" dirty="0" err="1"/>
              <a:t>voie</a:t>
            </a:r>
            <a:r>
              <a:rPr lang="en-US" dirty="0"/>
              <a:t> </a:t>
            </a:r>
            <a:r>
              <a:rPr lang="en-US" dirty="0" err="1"/>
              <a:t>publique</a:t>
            </a:r>
            <a:r>
              <a:rPr lang="en-US" dirty="0"/>
              <a:t> et appropriation des </a:t>
            </a:r>
            <a:r>
              <a:rPr lang="en-US" dirty="0" err="1"/>
              <a:t>différents</a:t>
            </a:r>
            <a:r>
              <a:rPr lang="en-US" dirty="0"/>
              <a:t> </a:t>
            </a:r>
            <a:r>
              <a:rPr lang="en-US" dirty="0" err="1"/>
              <a:t>espaces</a:t>
            </a:r>
            <a:r>
              <a:rPr lang="en-US" dirty="0"/>
              <a:t> de </a:t>
            </a:r>
            <a:r>
              <a:rPr lang="en-US" dirty="0" err="1"/>
              <a:t>pratique</a:t>
            </a:r>
            <a:r>
              <a:rPr lang="en-US" dirty="0"/>
              <a:t>.</a:t>
            </a:r>
          </a:p>
          <a:p>
            <a:r>
              <a:rPr lang="en-US" dirty="0"/>
              <a:t>Ce </a:t>
            </a:r>
            <a:r>
              <a:rPr lang="en-US" dirty="0" err="1"/>
              <a:t>programme</a:t>
            </a:r>
            <a:r>
              <a:rPr lang="en-US" dirty="0"/>
              <a:t> </a:t>
            </a:r>
            <a:r>
              <a:rPr lang="en-US" dirty="0" err="1"/>
              <a:t>est</a:t>
            </a:r>
            <a:r>
              <a:rPr lang="en-US" dirty="0"/>
              <a:t> </a:t>
            </a:r>
            <a:r>
              <a:rPr lang="en-US" dirty="0" err="1"/>
              <a:t>destiné</a:t>
            </a:r>
            <a:r>
              <a:rPr lang="en-US" dirty="0"/>
              <a:t> aux enfants de 6 à 11 ans.</a:t>
            </a:r>
          </a:p>
          <a:p>
            <a:r>
              <a:rPr lang="en-US" dirty="0" err="1"/>
              <a:t>Cependant</a:t>
            </a:r>
            <a:r>
              <a:rPr lang="en-US" dirty="0"/>
              <a:t>, </a:t>
            </a:r>
            <a:r>
              <a:rPr lang="en-US" dirty="0" err="1"/>
              <a:t>dès</a:t>
            </a:r>
            <a:r>
              <a:rPr lang="en-US" dirty="0"/>
              <a:t> la </a:t>
            </a:r>
            <a:r>
              <a:rPr lang="en-US" dirty="0" err="1"/>
              <a:t>maternelle</a:t>
            </a:r>
            <a:r>
              <a:rPr lang="en-US" dirty="0"/>
              <a:t>, les élèves </a:t>
            </a:r>
            <a:r>
              <a:rPr lang="en-US" dirty="0" err="1"/>
              <a:t>sont</a:t>
            </a:r>
            <a:r>
              <a:rPr lang="en-US" dirty="0"/>
              <a:t> </a:t>
            </a:r>
            <a:r>
              <a:rPr lang="en-US" dirty="0" err="1"/>
              <a:t>sensibilisés</a:t>
            </a:r>
            <a:r>
              <a:rPr lang="en-US" dirty="0"/>
              <a:t> à la </a:t>
            </a:r>
            <a:r>
              <a:rPr lang="en-US" dirty="0" err="1"/>
              <a:t>sécurité</a:t>
            </a:r>
            <a:r>
              <a:rPr lang="en-US" dirty="0"/>
              <a:t> </a:t>
            </a:r>
            <a:r>
              <a:rPr lang="en-US" dirty="0" err="1"/>
              <a:t>routière</a:t>
            </a:r>
            <a:r>
              <a:rPr lang="en-US" dirty="0"/>
              <a:t>. </a:t>
            </a:r>
            <a:r>
              <a:rPr lang="en-US" dirty="0" err="1"/>
              <a:t>Ils</a:t>
            </a:r>
            <a:r>
              <a:rPr lang="en-US" dirty="0"/>
              <a:t> </a:t>
            </a:r>
            <a:r>
              <a:rPr lang="en-US" dirty="0" err="1"/>
              <a:t>apprennent</a:t>
            </a:r>
            <a:r>
              <a:rPr lang="en-US" dirty="0"/>
              <a:t> à se </a:t>
            </a:r>
            <a:r>
              <a:rPr lang="en-US" dirty="0" err="1"/>
              <a:t>protéger</a:t>
            </a:r>
            <a:r>
              <a:rPr lang="en-US" dirty="0"/>
              <a:t> des dangers de la circulation et à </a:t>
            </a:r>
            <a:r>
              <a:rPr lang="en-US" dirty="0" err="1"/>
              <a:t>tenir</a:t>
            </a:r>
            <a:r>
              <a:rPr lang="en-US" dirty="0"/>
              <a:t> </a:t>
            </a:r>
            <a:r>
              <a:rPr lang="en-US" dirty="0" err="1"/>
              <a:t>compte</a:t>
            </a:r>
            <a:r>
              <a:rPr lang="en-US" dirty="0"/>
              <a:t> des </a:t>
            </a:r>
            <a:r>
              <a:rPr lang="en-US" dirty="0" err="1"/>
              <a:t>autres</a:t>
            </a:r>
            <a:r>
              <a:rPr lang="en-US" dirty="0"/>
              <a:t> </a:t>
            </a:r>
            <a:r>
              <a:rPr lang="en-US" dirty="0" err="1"/>
              <a:t>usagers</a:t>
            </a:r>
            <a:r>
              <a:rPr lang="en-US" dirty="0"/>
              <a:t> de </a:t>
            </a:r>
            <a:r>
              <a:rPr lang="en-US" dirty="0" err="1"/>
              <a:t>l'espace</a:t>
            </a:r>
            <a:r>
              <a:rPr lang="en-US" dirty="0"/>
              <a:t> </a:t>
            </a:r>
            <a:r>
              <a:rPr lang="en-US" dirty="0" err="1"/>
              <a:t>routier</a:t>
            </a:r>
            <a:r>
              <a:rPr lang="en-US" dirty="0"/>
              <a:t> </a:t>
            </a:r>
            <a:r>
              <a:rPr lang="en-US" dirty="0" err="1"/>
              <a:t>en</a:t>
            </a:r>
            <a:r>
              <a:rPr lang="en-US" dirty="0"/>
              <a:t> </a:t>
            </a:r>
            <a:r>
              <a:rPr lang="en-US" dirty="0" err="1"/>
              <a:t>tant</a:t>
            </a:r>
            <a:r>
              <a:rPr lang="en-US" dirty="0"/>
              <a:t> que </a:t>
            </a:r>
            <a:r>
              <a:rPr lang="en-US" dirty="0" err="1"/>
              <a:t>piéton</a:t>
            </a:r>
            <a:r>
              <a:rPr lang="en-US" dirty="0"/>
              <a:t>, </a:t>
            </a:r>
            <a:r>
              <a:rPr lang="en-US" dirty="0" err="1"/>
              <a:t>passager</a:t>
            </a:r>
            <a:r>
              <a:rPr lang="en-US" dirty="0"/>
              <a:t> </a:t>
            </a:r>
            <a:r>
              <a:rPr lang="en-US" dirty="0" err="1"/>
              <a:t>ou</a:t>
            </a:r>
            <a:r>
              <a:rPr lang="en-US" dirty="0"/>
              <a:t> </a:t>
            </a:r>
            <a:r>
              <a:rPr lang="en-US" dirty="0" err="1"/>
              <a:t>rouleur</a:t>
            </a:r>
            <a:r>
              <a:rPr lang="en-US" dirty="0"/>
              <a:t>.</a:t>
            </a:r>
          </a:p>
          <a:p>
            <a:r>
              <a:rPr lang="en-US" dirty="0" err="1"/>
              <a:t>Ces</a:t>
            </a:r>
            <a:r>
              <a:rPr lang="en-US" dirty="0"/>
              <a:t> </a:t>
            </a:r>
            <a:r>
              <a:rPr lang="en-US" dirty="0" err="1"/>
              <a:t>compétences</a:t>
            </a:r>
            <a:r>
              <a:rPr lang="en-US" dirty="0"/>
              <a:t> </a:t>
            </a:r>
            <a:r>
              <a:rPr lang="en-US" dirty="0" err="1"/>
              <a:t>sont</a:t>
            </a:r>
            <a:r>
              <a:rPr lang="en-US" dirty="0"/>
              <a:t> </a:t>
            </a:r>
            <a:r>
              <a:rPr lang="en-US" dirty="0" err="1"/>
              <a:t>acquises</a:t>
            </a:r>
            <a:r>
              <a:rPr lang="en-US" dirty="0"/>
              <a:t> </a:t>
            </a:r>
            <a:r>
              <a:rPr lang="en-US" dirty="0" err="1"/>
              <a:t>lors</a:t>
            </a:r>
            <a:r>
              <a:rPr lang="en-US" dirty="0"/>
              <a:t> de séances de </a:t>
            </a:r>
            <a:r>
              <a:rPr lang="en-US" dirty="0" err="1"/>
              <a:t>sensibilisation</a:t>
            </a:r>
            <a:r>
              <a:rPr lang="en-US" dirty="0"/>
              <a:t> et </a:t>
            </a:r>
            <a:r>
              <a:rPr lang="en-US" dirty="0" err="1"/>
              <a:t>d'apprentissage</a:t>
            </a:r>
            <a:r>
              <a:rPr lang="en-US" dirty="0"/>
              <a:t> </a:t>
            </a:r>
            <a:r>
              <a:rPr lang="en-US" dirty="0" err="1"/>
              <a:t>ou</a:t>
            </a:r>
            <a:r>
              <a:rPr lang="en-US" dirty="0"/>
              <a:t> de situations </a:t>
            </a:r>
            <a:r>
              <a:rPr lang="en-US" dirty="0" err="1"/>
              <a:t>pratiques</a:t>
            </a:r>
            <a:r>
              <a:rPr lang="en-US" dirty="0"/>
              <a:t> (</a:t>
            </a:r>
            <a:r>
              <a:rPr lang="en-US" dirty="0" err="1"/>
              <a:t>en</a:t>
            </a:r>
            <a:r>
              <a:rPr lang="en-US" dirty="0"/>
              <a:t> </a:t>
            </a:r>
            <a:r>
              <a:rPr lang="en-US" dirty="0" err="1"/>
              <a:t>tant</a:t>
            </a:r>
            <a:r>
              <a:rPr lang="en-US" dirty="0"/>
              <a:t> que </a:t>
            </a:r>
            <a:r>
              <a:rPr lang="en-US" dirty="0" err="1"/>
              <a:t>piéton</a:t>
            </a:r>
            <a:r>
              <a:rPr lang="en-US" dirty="0"/>
              <a:t> </a:t>
            </a:r>
            <a:r>
              <a:rPr lang="en-US" dirty="0" err="1"/>
              <a:t>lors</a:t>
            </a:r>
            <a:r>
              <a:rPr lang="en-US" dirty="0"/>
              <a:t> de sorties </a:t>
            </a:r>
            <a:r>
              <a:rPr lang="en-US" dirty="0" err="1"/>
              <a:t>scolaires</a:t>
            </a:r>
            <a:r>
              <a:rPr lang="en-US" dirty="0"/>
              <a:t>, </a:t>
            </a:r>
            <a:r>
              <a:rPr lang="en-US" dirty="0" err="1"/>
              <a:t>en</a:t>
            </a:r>
            <a:r>
              <a:rPr lang="en-US" dirty="0"/>
              <a:t> </a:t>
            </a:r>
            <a:r>
              <a:rPr lang="en-US" dirty="0" err="1"/>
              <a:t>tant</a:t>
            </a:r>
            <a:r>
              <a:rPr lang="en-US" dirty="0"/>
              <a:t> que </a:t>
            </a:r>
            <a:r>
              <a:rPr lang="en-US" dirty="0" err="1"/>
              <a:t>rouleur</a:t>
            </a:r>
            <a:r>
              <a:rPr lang="en-US" dirty="0"/>
              <a:t> dans et hors de </a:t>
            </a:r>
            <a:r>
              <a:rPr lang="en-US" dirty="0" err="1"/>
              <a:t>l'école</a:t>
            </a:r>
            <a:r>
              <a:rPr lang="en-US" dirty="0"/>
              <a:t>) et </a:t>
            </a:r>
            <a:r>
              <a:rPr lang="en-US" dirty="0" err="1"/>
              <a:t>permettent</a:t>
            </a:r>
            <a:r>
              <a:rPr lang="en-US" dirty="0"/>
              <a:t> de </a:t>
            </a:r>
            <a:r>
              <a:rPr lang="en-US" dirty="0" err="1"/>
              <a:t>valider</a:t>
            </a:r>
            <a:r>
              <a:rPr lang="en-US" dirty="0"/>
              <a:t> </a:t>
            </a:r>
            <a:r>
              <a:rPr lang="en-US" dirty="0" err="1"/>
              <a:t>l'attestation</a:t>
            </a:r>
            <a:r>
              <a:rPr lang="en-US" dirty="0"/>
              <a:t> de première </a:t>
            </a:r>
            <a:r>
              <a:rPr lang="en-US" dirty="0" err="1"/>
              <a:t>éducation</a:t>
            </a:r>
            <a:r>
              <a:rPr lang="en-US" dirty="0"/>
              <a:t> à la route au </a:t>
            </a:r>
            <a:r>
              <a:rPr lang="en-US" dirty="0" err="1"/>
              <a:t>cours</a:t>
            </a:r>
            <a:r>
              <a:rPr lang="en-US" dirty="0"/>
              <a:t> du cycle 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La </a:t>
            </a:r>
            <a:r>
              <a:rPr lang="en-US" dirty="0" err="1"/>
              <a:t>possibilité</a:t>
            </a:r>
            <a:r>
              <a:rPr lang="en-US" dirty="0"/>
              <a:t> de </a:t>
            </a:r>
            <a:r>
              <a:rPr lang="en-US" dirty="0" err="1"/>
              <a:t>pratiquer</a:t>
            </a:r>
            <a:r>
              <a:rPr lang="en-US" dirty="0"/>
              <a:t> </a:t>
            </a:r>
            <a:r>
              <a:rPr lang="en-US" dirty="0" err="1"/>
              <a:t>une</a:t>
            </a:r>
            <a:r>
              <a:rPr lang="en-US" dirty="0"/>
              <a:t> </a:t>
            </a:r>
            <a:r>
              <a:rPr lang="en-US" dirty="0" err="1"/>
              <a:t>activité</a:t>
            </a:r>
            <a:r>
              <a:rPr lang="en-US" dirty="0"/>
              <a:t> sportive de </a:t>
            </a:r>
            <a:r>
              <a:rPr lang="en-US" dirty="0" err="1"/>
              <a:t>plein</a:t>
            </a:r>
            <a:r>
              <a:rPr lang="en-US" dirty="0"/>
              <a:t> air </a:t>
            </a:r>
            <a:r>
              <a:rPr lang="en-US" dirty="0" err="1"/>
              <a:t>est</a:t>
            </a:r>
            <a:r>
              <a:rPr lang="en-US" dirty="0"/>
              <a:t> </a:t>
            </a:r>
            <a:r>
              <a:rPr lang="en-US" dirty="0" err="1"/>
              <a:t>une</a:t>
            </a:r>
            <a:r>
              <a:rPr lang="en-US" dirty="0"/>
              <a:t> </a:t>
            </a:r>
            <a:r>
              <a:rPr lang="en-US" dirty="0" err="1"/>
              <a:t>liberté</a:t>
            </a:r>
            <a:r>
              <a:rPr lang="en-US" dirty="0"/>
              <a:t> que </a:t>
            </a:r>
            <a:r>
              <a:rPr lang="en-US" dirty="0" err="1"/>
              <a:t>l’école</a:t>
            </a:r>
            <a:r>
              <a:rPr lang="en-US" dirty="0"/>
              <a:t> </a:t>
            </a:r>
            <a:r>
              <a:rPr lang="en-US" dirty="0" err="1"/>
              <a:t>doit</a:t>
            </a:r>
            <a:r>
              <a:rPr lang="en-US" dirty="0"/>
              <a:t> encourager </a:t>
            </a:r>
            <a:r>
              <a:rPr lang="en-US" dirty="0" err="1"/>
              <a:t>dès</a:t>
            </a:r>
            <a:r>
              <a:rPr lang="en-US" dirty="0"/>
              <a:t> le plus </a:t>
            </a:r>
            <a:r>
              <a:rPr lang="en-US" dirty="0" err="1"/>
              <a:t>jeune</a:t>
            </a:r>
            <a:r>
              <a:rPr lang="en-US" dirty="0"/>
              <a:t> </a:t>
            </a:r>
            <a:r>
              <a:rPr lang="en-US" dirty="0" err="1"/>
              <a:t>âge</a:t>
            </a:r>
            <a:r>
              <a:rPr lang="en-US" dirty="0"/>
              <a:t>.  La </a:t>
            </a:r>
            <a:r>
              <a:rPr lang="en-US" dirty="0" err="1"/>
              <a:t>pratique</a:t>
            </a:r>
            <a:r>
              <a:rPr lang="en-US" dirty="0"/>
              <a:t> du </a:t>
            </a:r>
            <a:r>
              <a:rPr lang="en-US" dirty="0" err="1"/>
              <a:t>cyclisme</a:t>
            </a:r>
            <a:r>
              <a:rPr lang="en-US" dirty="0"/>
              <a:t> </a:t>
            </a:r>
            <a:r>
              <a:rPr lang="en-US" dirty="0" err="1"/>
              <a:t>s’inscrit</a:t>
            </a:r>
            <a:r>
              <a:rPr lang="en-US" dirty="0"/>
              <a:t> </a:t>
            </a:r>
            <a:r>
              <a:rPr lang="en-US" dirty="0" err="1"/>
              <a:t>pleinement</a:t>
            </a:r>
            <a:r>
              <a:rPr lang="en-US" dirty="0"/>
              <a:t> dans les </a:t>
            </a:r>
            <a:r>
              <a:rPr lang="en-US" dirty="0" err="1"/>
              <a:t>programmes</a:t>
            </a:r>
            <a:r>
              <a:rPr lang="en-US" dirty="0"/>
              <a:t>. Comme </a:t>
            </a:r>
            <a:r>
              <a:rPr lang="en-US" dirty="0" err="1"/>
              <a:t>d’autres</a:t>
            </a:r>
            <a:r>
              <a:rPr lang="en-US" dirty="0"/>
              <a:t> </a:t>
            </a:r>
            <a:r>
              <a:rPr lang="en-US" dirty="0" err="1"/>
              <a:t>activités</a:t>
            </a:r>
            <a:r>
              <a:rPr lang="en-US" dirty="0"/>
              <a:t> </a:t>
            </a:r>
            <a:r>
              <a:rPr lang="en-US" dirty="0" err="1"/>
              <a:t>d’éducation</a:t>
            </a:r>
            <a:r>
              <a:rPr lang="en-US" dirty="0"/>
              <a:t> physique (ex: escalade, ski, </a:t>
            </a:r>
            <a:r>
              <a:rPr lang="en-US" dirty="0" err="1"/>
              <a:t>équitation</a:t>
            </a:r>
            <a:r>
              <a:rPr lang="en-US" dirty="0"/>
              <a:t>, </a:t>
            </a:r>
            <a:r>
              <a:rPr lang="en-US" dirty="0" err="1"/>
              <a:t>activités</a:t>
            </a:r>
            <a:r>
              <a:rPr lang="en-US" dirty="0"/>
              <a:t> </a:t>
            </a:r>
            <a:r>
              <a:rPr lang="en-US" dirty="0" err="1"/>
              <a:t>nautiques</a:t>
            </a:r>
            <a:r>
              <a:rPr lang="en-US" dirty="0"/>
              <a:t>,, …), le </a:t>
            </a:r>
            <a:r>
              <a:rPr lang="en-US" dirty="0" err="1"/>
              <a:t>cyclisme</a:t>
            </a:r>
            <a:r>
              <a:rPr lang="en-US" dirty="0"/>
              <a:t> </a:t>
            </a:r>
            <a:r>
              <a:rPr lang="en-US" dirty="0" err="1"/>
              <a:t>s’exerce</a:t>
            </a:r>
            <a:r>
              <a:rPr lang="en-US" dirty="0"/>
              <a:t> dans un </a:t>
            </a:r>
            <a:r>
              <a:rPr lang="en-US" dirty="0" err="1"/>
              <a:t>environnement</a:t>
            </a:r>
            <a:r>
              <a:rPr lang="en-US" dirty="0"/>
              <a:t> à </a:t>
            </a:r>
            <a:r>
              <a:rPr lang="en-US" dirty="0" err="1"/>
              <a:t>risque</a:t>
            </a:r>
            <a:r>
              <a:rPr lang="en-US" dirty="0"/>
              <a:t>.  Il </a:t>
            </a:r>
            <a:r>
              <a:rPr lang="en-US" dirty="0" err="1"/>
              <a:t>nécessite</a:t>
            </a:r>
            <a:r>
              <a:rPr lang="en-US" dirty="0"/>
              <a:t> un </a:t>
            </a:r>
            <a:r>
              <a:rPr lang="en-US" dirty="0" err="1"/>
              <a:t>encadrement</a:t>
            </a:r>
            <a:r>
              <a:rPr lang="en-US" dirty="0"/>
              <a:t> </a:t>
            </a:r>
            <a:r>
              <a:rPr lang="en-US" dirty="0" err="1"/>
              <a:t>renforcé</a:t>
            </a:r>
            <a:r>
              <a:rPr lang="en-US" dirty="0"/>
              <a:t>. </a:t>
            </a:r>
          </a:p>
          <a:p>
            <a:r>
              <a:rPr lang="en-US" b="1" dirty="0"/>
              <a:t>A minima </a:t>
            </a:r>
            <a:r>
              <a:rPr lang="en-US" b="1" dirty="0" err="1"/>
              <a:t>jusqu’à</a:t>
            </a:r>
            <a:r>
              <a:rPr lang="en-US" b="1" dirty="0"/>
              <a:t> 12 élèves, 2 </a:t>
            </a:r>
            <a:r>
              <a:rPr lang="en-US" b="1" dirty="0" err="1"/>
              <a:t>adultes</a:t>
            </a:r>
            <a:r>
              <a:rPr lang="en-US" b="1" dirty="0"/>
              <a:t> (</a:t>
            </a:r>
            <a:r>
              <a:rPr lang="en-US" b="1" dirty="0" err="1"/>
              <a:t>dont</a:t>
            </a:r>
            <a:r>
              <a:rPr lang="en-US" b="1" dirty="0"/>
              <a:t> </a:t>
            </a:r>
            <a:r>
              <a:rPr lang="en-US" b="1" dirty="0" err="1"/>
              <a:t>l’enseignant</a:t>
            </a:r>
            <a:r>
              <a:rPr lang="en-US" b="1" dirty="0"/>
              <a:t>) au-</a:t>
            </a:r>
            <a:r>
              <a:rPr lang="en-US" b="1" dirty="0" err="1"/>
              <a:t>delà</a:t>
            </a:r>
            <a:r>
              <a:rPr lang="en-US" b="1" dirty="0"/>
              <a:t> 1 </a:t>
            </a:r>
            <a:r>
              <a:rPr lang="en-US" b="1" dirty="0" err="1"/>
              <a:t>adulte</a:t>
            </a:r>
            <a:r>
              <a:rPr lang="en-US" b="1" dirty="0"/>
              <a:t> </a:t>
            </a:r>
            <a:r>
              <a:rPr lang="en-US" b="1" dirty="0" err="1"/>
              <a:t>supplémentaire</a:t>
            </a:r>
            <a:r>
              <a:rPr lang="en-US" b="1" dirty="0"/>
              <a:t> pour 6 élèves</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Vous ne pourrez intervenir en tant qu’intervenant extérieur bénévole que lorsque vous aurez été agréés par l’Éducation nationale, et qu’on vous aura transmis un exemplaire de votre agrément.</a:t>
            </a:r>
          </a:p>
          <a:p>
            <a:endParaRPr lang="en-US"/>
          </a:p>
          <a:p>
            <a:r>
              <a:rPr lang="en-US"/>
              <a:t>C’est un document qui est transmis par le directeur d’école au conseiller pédagogique , en même temps que le projet pédagogique lié à l’activité.</a:t>
            </a:r>
          </a:p>
          <a:p>
            <a:endParaRPr lang="en-US"/>
          </a:p>
          <a:p>
            <a:r>
              <a:rPr lang="en-US"/>
              <a:t>Le CPC EPS le transmet pour signature à l’IA-DASEN, après avoir vérifié votre participation effective aux sessions pratique et théorique de la formation.</a:t>
            </a:r>
          </a:p>
          <a:p>
            <a:endParaRPr lang="en-US"/>
          </a:p>
          <a:p>
            <a:r>
              <a:rPr lang="en-US"/>
              <a:t>Dans le même temps, les services de la DSDEN procèdent à une vérification d’honorabilité. (Pas de mention au casier judiciaire de faits empêchant l’intervention auprès d’enfants : faits de violence, atteintes sexuelles.) Vous devrez donner une copie numérique (scan) lisible d’une pièce d’identité que le directeur joindra à la demande d’agrément. Elle devra comporter la date et le lieu précis de naissance. Pour les personnes nées dans les métropoles, précisez l’arrondissement de naissance s’il n’est pas mentionné sur votre pièce d’identité.</a:t>
            </a:r>
          </a:p>
          <a:p>
            <a:endParaRPr lang="en-US"/>
          </a:p>
          <a:p>
            <a:r>
              <a:rPr lang="en-US"/>
              <a:t>Après vérification et signature, l’agrément sera retourné au directeur de votre école, qui vous le transmettra et que vous devrez conserver.</a:t>
            </a:r>
          </a:p>
          <a:p>
            <a:endParaRPr lang="en-US"/>
          </a:p>
          <a:p>
            <a:r>
              <a:rPr lang="en-US"/>
              <a:t>Cette agrément sera valable 5 ans, dans tout le département (en cas de changement d’école par exemple), et pour l’école primaire seulement. (non valable au collège)</a:t>
            </a:r>
          </a:p>
          <a:p>
            <a:endParaRPr lang="en-US"/>
          </a:p>
          <a:p>
            <a:r>
              <a:rPr lang="en-US"/>
              <a:t>L’agrément est un document contractuel, qui vous lie à l’Education Nationale.</a:t>
            </a:r>
          </a:p>
          <a:p>
            <a:r>
              <a:rPr lang="en-US"/>
              <a:t>La responsabilité de l’intervenant  peut être engagée en cas d’actes malveillants ou défaut de surveillance.</a:t>
            </a:r>
          </a:p>
          <a:p>
            <a:endParaRPr lang="en-US"/>
          </a:p>
          <a:p>
            <a:r>
              <a:rPr lang="en-US"/>
              <a:t>Il vous donne les mêmes droits ( et devoirs)  en responsabilité civile et pénale que les enseignants, pour ce moment là.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Vous</a:t>
            </a:r>
            <a:r>
              <a:rPr lang="en-US" dirty="0"/>
              <a:t> ne </a:t>
            </a:r>
            <a:r>
              <a:rPr lang="en-US" dirty="0" err="1"/>
              <a:t>pourrez</a:t>
            </a:r>
            <a:r>
              <a:rPr lang="en-US" dirty="0"/>
              <a:t> </a:t>
            </a:r>
            <a:r>
              <a:rPr lang="en-US" dirty="0" err="1"/>
              <a:t>intervenir</a:t>
            </a:r>
            <a:r>
              <a:rPr lang="en-US" dirty="0"/>
              <a:t> </a:t>
            </a:r>
            <a:r>
              <a:rPr lang="en-US" dirty="0" err="1"/>
              <a:t>en</a:t>
            </a:r>
            <a:r>
              <a:rPr lang="en-US" dirty="0"/>
              <a:t> </a:t>
            </a:r>
            <a:r>
              <a:rPr lang="en-US" dirty="0" err="1"/>
              <a:t>tant</a:t>
            </a:r>
            <a:r>
              <a:rPr lang="en-US" dirty="0"/>
              <a:t> </a:t>
            </a:r>
            <a:r>
              <a:rPr lang="en-US" dirty="0" err="1"/>
              <a:t>qu’intervenant</a:t>
            </a:r>
            <a:r>
              <a:rPr lang="en-US" dirty="0"/>
              <a:t> </a:t>
            </a:r>
            <a:r>
              <a:rPr lang="en-US" dirty="0" err="1"/>
              <a:t>extérieur</a:t>
            </a:r>
            <a:r>
              <a:rPr lang="en-US" dirty="0"/>
              <a:t> </a:t>
            </a:r>
            <a:r>
              <a:rPr lang="en-US" dirty="0" err="1"/>
              <a:t>bénévole</a:t>
            </a:r>
            <a:r>
              <a:rPr lang="en-US" dirty="0"/>
              <a:t> que </a:t>
            </a:r>
            <a:r>
              <a:rPr lang="en-US" dirty="0" err="1"/>
              <a:t>lorsque</a:t>
            </a:r>
            <a:r>
              <a:rPr lang="en-US" dirty="0"/>
              <a:t> </a:t>
            </a:r>
            <a:r>
              <a:rPr lang="en-US" dirty="0" err="1"/>
              <a:t>vous</a:t>
            </a:r>
            <a:r>
              <a:rPr lang="en-US" dirty="0"/>
              <a:t> </a:t>
            </a:r>
            <a:r>
              <a:rPr lang="en-US" dirty="0" err="1"/>
              <a:t>aurez</a:t>
            </a:r>
            <a:r>
              <a:rPr lang="en-US" dirty="0"/>
              <a:t> </a:t>
            </a:r>
            <a:r>
              <a:rPr lang="en-US" dirty="0" err="1"/>
              <a:t>été</a:t>
            </a:r>
            <a:r>
              <a:rPr lang="en-US" dirty="0"/>
              <a:t> </a:t>
            </a:r>
            <a:r>
              <a:rPr lang="en-US" dirty="0" err="1"/>
              <a:t>agréés</a:t>
            </a:r>
            <a:r>
              <a:rPr lang="en-US" dirty="0"/>
              <a:t> par </a:t>
            </a:r>
            <a:r>
              <a:rPr lang="en-US" dirty="0" err="1"/>
              <a:t>l’Éducation</a:t>
            </a:r>
            <a:r>
              <a:rPr lang="en-US" dirty="0"/>
              <a:t> </a:t>
            </a:r>
            <a:r>
              <a:rPr lang="en-US" dirty="0" err="1"/>
              <a:t>nationale</a:t>
            </a:r>
            <a:r>
              <a:rPr lang="en-US" dirty="0"/>
              <a:t>, et </a:t>
            </a:r>
            <a:r>
              <a:rPr lang="en-US" dirty="0" err="1"/>
              <a:t>qu’on</a:t>
            </a:r>
            <a:r>
              <a:rPr lang="en-US" dirty="0"/>
              <a:t> </a:t>
            </a:r>
            <a:r>
              <a:rPr lang="en-US" dirty="0" err="1"/>
              <a:t>vous</a:t>
            </a:r>
            <a:r>
              <a:rPr lang="en-US" dirty="0"/>
              <a:t> aura </a:t>
            </a:r>
            <a:r>
              <a:rPr lang="en-US" dirty="0" err="1"/>
              <a:t>transmis</a:t>
            </a:r>
            <a:r>
              <a:rPr lang="en-US" dirty="0"/>
              <a:t> un </a:t>
            </a:r>
            <a:r>
              <a:rPr lang="en-US" dirty="0" err="1"/>
              <a:t>exemplaire</a:t>
            </a:r>
            <a:r>
              <a:rPr lang="en-US" dirty="0"/>
              <a:t> de </a:t>
            </a:r>
            <a:r>
              <a:rPr lang="en-US" dirty="0" err="1"/>
              <a:t>votre</a:t>
            </a:r>
            <a:r>
              <a:rPr lang="en-US" dirty="0"/>
              <a:t> </a:t>
            </a:r>
            <a:r>
              <a:rPr lang="en-US" dirty="0" err="1"/>
              <a:t>agrément</a:t>
            </a:r>
            <a:r>
              <a:rPr lang="en-US" dirty="0"/>
              <a:t>.</a:t>
            </a:r>
          </a:p>
          <a:p>
            <a:endParaRPr lang="en-US" dirty="0"/>
          </a:p>
          <a:p>
            <a:r>
              <a:rPr lang="en-US" dirty="0" err="1"/>
              <a:t>C’est</a:t>
            </a:r>
            <a:r>
              <a:rPr lang="en-US" dirty="0"/>
              <a:t> un document qui </a:t>
            </a:r>
            <a:r>
              <a:rPr lang="en-US" dirty="0" err="1"/>
              <a:t>est</a:t>
            </a:r>
            <a:r>
              <a:rPr lang="en-US" dirty="0"/>
              <a:t> </a:t>
            </a:r>
            <a:r>
              <a:rPr lang="en-US" dirty="0" err="1"/>
              <a:t>transmis</a:t>
            </a:r>
            <a:r>
              <a:rPr lang="en-US" dirty="0"/>
              <a:t> par le </a:t>
            </a:r>
            <a:r>
              <a:rPr lang="en-US" dirty="0" err="1"/>
              <a:t>directeur</a:t>
            </a:r>
            <a:r>
              <a:rPr lang="en-US" dirty="0"/>
              <a:t> </a:t>
            </a:r>
            <a:r>
              <a:rPr lang="en-US" dirty="0" err="1"/>
              <a:t>d’école</a:t>
            </a:r>
            <a:r>
              <a:rPr lang="en-US" dirty="0"/>
              <a:t> au </a:t>
            </a:r>
            <a:r>
              <a:rPr lang="en-US" dirty="0" err="1"/>
              <a:t>conseiller</a:t>
            </a:r>
            <a:r>
              <a:rPr lang="en-US" dirty="0"/>
              <a:t> </a:t>
            </a:r>
            <a:r>
              <a:rPr lang="en-US" dirty="0" err="1"/>
              <a:t>pédagogique</a:t>
            </a:r>
            <a:r>
              <a:rPr lang="en-US" dirty="0"/>
              <a:t> , </a:t>
            </a:r>
            <a:r>
              <a:rPr lang="en-US" dirty="0" err="1"/>
              <a:t>en</a:t>
            </a:r>
            <a:r>
              <a:rPr lang="en-US" dirty="0"/>
              <a:t> </a:t>
            </a:r>
            <a:r>
              <a:rPr lang="en-US" dirty="0" err="1"/>
              <a:t>même</a:t>
            </a:r>
            <a:r>
              <a:rPr lang="en-US" dirty="0"/>
              <a:t> temps que le </a:t>
            </a:r>
            <a:r>
              <a:rPr lang="en-US" dirty="0" err="1"/>
              <a:t>projet</a:t>
            </a:r>
            <a:r>
              <a:rPr lang="en-US" dirty="0"/>
              <a:t> </a:t>
            </a:r>
            <a:r>
              <a:rPr lang="en-US" dirty="0" err="1"/>
              <a:t>pédagogique</a:t>
            </a:r>
            <a:r>
              <a:rPr lang="en-US" dirty="0"/>
              <a:t> </a:t>
            </a:r>
            <a:r>
              <a:rPr lang="en-US" dirty="0" err="1"/>
              <a:t>lié</a:t>
            </a:r>
            <a:r>
              <a:rPr lang="en-US" dirty="0"/>
              <a:t> à </a:t>
            </a:r>
            <a:r>
              <a:rPr lang="en-US" dirty="0" err="1"/>
              <a:t>l’activité</a:t>
            </a:r>
            <a:r>
              <a:rPr lang="en-US" dirty="0"/>
              <a:t>.</a:t>
            </a:r>
          </a:p>
          <a:p>
            <a:endParaRPr lang="en-US" dirty="0"/>
          </a:p>
          <a:p>
            <a:r>
              <a:rPr lang="en-US" dirty="0"/>
              <a:t>Le CPC EPS le </a:t>
            </a:r>
            <a:r>
              <a:rPr lang="en-US" dirty="0" err="1"/>
              <a:t>transmet</a:t>
            </a:r>
            <a:r>
              <a:rPr lang="en-US" dirty="0"/>
              <a:t> pour signature à </a:t>
            </a:r>
            <a:r>
              <a:rPr lang="en-US" dirty="0" err="1"/>
              <a:t>l’IA</a:t>
            </a:r>
            <a:r>
              <a:rPr lang="en-US" dirty="0"/>
              <a:t>-DASEN, après </a:t>
            </a:r>
            <a:r>
              <a:rPr lang="en-US" dirty="0" err="1"/>
              <a:t>avoir</a:t>
            </a:r>
            <a:r>
              <a:rPr lang="en-US" dirty="0"/>
              <a:t> </a:t>
            </a:r>
            <a:r>
              <a:rPr lang="en-US" dirty="0" err="1"/>
              <a:t>vérifié</a:t>
            </a:r>
            <a:r>
              <a:rPr lang="en-US" dirty="0"/>
              <a:t> </a:t>
            </a:r>
            <a:r>
              <a:rPr lang="en-US" dirty="0" err="1"/>
              <a:t>votre</a:t>
            </a:r>
            <a:r>
              <a:rPr lang="en-US" dirty="0"/>
              <a:t> participation effective aux sessions </a:t>
            </a:r>
            <a:r>
              <a:rPr lang="en-US" dirty="0" err="1"/>
              <a:t>pratique</a:t>
            </a:r>
            <a:r>
              <a:rPr lang="en-US" dirty="0"/>
              <a:t> et </a:t>
            </a:r>
            <a:r>
              <a:rPr lang="en-US" dirty="0" err="1"/>
              <a:t>théorique</a:t>
            </a:r>
            <a:r>
              <a:rPr lang="en-US" dirty="0"/>
              <a:t> de la formation.</a:t>
            </a:r>
          </a:p>
          <a:p>
            <a:endParaRPr lang="en-US" dirty="0"/>
          </a:p>
          <a:p>
            <a:r>
              <a:rPr lang="en-US" dirty="0" err="1"/>
              <a:t>Dans</a:t>
            </a:r>
            <a:r>
              <a:rPr lang="en-US" dirty="0"/>
              <a:t> le </a:t>
            </a:r>
            <a:r>
              <a:rPr lang="en-US" dirty="0" err="1"/>
              <a:t>même</a:t>
            </a:r>
            <a:r>
              <a:rPr lang="en-US" dirty="0"/>
              <a:t> temps, les services de la DSDEN </a:t>
            </a:r>
            <a:r>
              <a:rPr lang="en-US" dirty="0" err="1"/>
              <a:t>procèdent</a:t>
            </a:r>
            <a:r>
              <a:rPr lang="en-US" dirty="0"/>
              <a:t> à </a:t>
            </a:r>
            <a:r>
              <a:rPr lang="en-US" dirty="0" err="1"/>
              <a:t>une</a:t>
            </a:r>
            <a:r>
              <a:rPr lang="en-US" dirty="0"/>
              <a:t> </a:t>
            </a:r>
            <a:r>
              <a:rPr lang="en-US" dirty="0" err="1"/>
              <a:t>vérification</a:t>
            </a:r>
            <a:r>
              <a:rPr lang="en-US" dirty="0"/>
              <a:t> </a:t>
            </a:r>
            <a:r>
              <a:rPr lang="en-US" dirty="0" err="1"/>
              <a:t>d’honorabilité</a:t>
            </a:r>
            <a:r>
              <a:rPr lang="en-US" dirty="0"/>
              <a:t>. (Pas de mention au </a:t>
            </a:r>
            <a:r>
              <a:rPr lang="en-US" dirty="0" err="1"/>
              <a:t>casier</a:t>
            </a:r>
            <a:r>
              <a:rPr lang="en-US" dirty="0"/>
              <a:t> </a:t>
            </a:r>
            <a:r>
              <a:rPr lang="en-US" dirty="0" err="1"/>
              <a:t>judiciaire</a:t>
            </a:r>
            <a:r>
              <a:rPr lang="en-US" dirty="0"/>
              <a:t> de </a:t>
            </a:r>
            <a:r>
              <a:rPr lang="en-US" dirty="0" err="1"/>
              <a:t>faits</a:t>
            </a:r>
            <a:r>
              <a:rPr lang="en-US" dirty="0"/>
              <a:t> </a:t>
            </a:r>
            <a:r>
              <a:rPr lang="en-US" dirty="0" err="1"/>
              <a:t>empêchant</a:t>
            </a:r>
            <a:r>
              <a:rPr lang="en-US" dirty="0"/>
              <a:t> </a:t>
            </a:r>
            <a:r>
              <a:rPr lang="en-US" dirty="0" err="1"/>
              <a:t>l’intervention</a:t>
            </a:r>
            <a:r>
              <a:rPr lang="en-US" dirty="0"/>
              <a:t> </a:t>
            </a:r>
            <a:r>
              <a:rPr lang="en-US" dirty="0" err="1"/>
              <a:t>auprès</a:t>
            </a:r>
            <a:r>
              <a:rPr lang="en-US" dirty="0"/>
              <a:t> </a:t>
            </a:r>
            <a:r>
              <a:rPr lang="en-US" dirty="0" err="1"/>
              <a:t>d’enfants</a:t>
            </a:r>
            <a:r>
              <a:rPr lang="en-US" dirty="0"/>
              <a:t> : </a:t>
            </a:r>
            <a:r>
              <a:rPr lang="en-US" dirty="0" err="1"/>
              <a:t>faits</a:t>
            </a:r>
            <a:r>
              <a:rPr lang="en-US" dirty="0"/>
              <a:t> de violence, </a:t>
            </a:r>
            <a:r>
              <a:rPr lang="en-US" dirty="0" err="1"/>
              <a:t>atteintes</a:t>
            </a:r>
            <a:r>
              <a:rPr lang="en-US" dirty="0"/>
              <a:t> </a:t>
            </a:r>
            <a:r>
              <a:rPr lang="en-US" dirty="0" err="1"/>
              <a:t>sexuelles</a:t>
            </a:r>
            <a:r>
              <a:rPr lang="en-US" dirty="0"/>
              <a:t>.)</a:t>
            </a:r>
          </a:p>
          <a:p>
            <a:r>
              <a:rPr lang="en-US" dirty="0"/>
              <a:t>Après </a:t>
            </a:r>
            <a:r>
              <a:rPr lang="en-US" dirty="0" err="1"/>
              <a:t>vérification</a:t>
            </a:r>
            <a:r>
              <a:rPr lang="en-US" dirty="0"/>
              <a:t> et signature, </a:t>
            </a:r>
            <a:r>
              <a:rPr lang="en-US" dirty="0" err="1"/>
              <a:t>l’agrément</a:t>
            </a:r>
            <a:r>
              <a:rPr lang="en-US" dirty="0"/>
              <a:t> sera </a:t>
            </a:r>
            <a:r>
              <a:rPr lang="en-US" dirty="0" err="1"/>
              <a:t>retourné</a:t>
            </a:r>
            <a:r>
              <a:rPr lang="en-US" dirty="0"/>
              <a:t> au </a:t>
            </a:r>
            <a:r>
              <a:rPr lang="en-US" dirty="0" err="1"/>
              <a:t>directeur</a:t>
            </a:r>
            <a:r>
              <a:rPr lang="en-US" dirty="0"/>
              <a:t> de </a:t>
            </a:r>
            <a:r>
              <a:rPr lang="en-US" dirty="0" err="1"/>
              <a:t>votre</a:t>
            </a:r>
            <a:r>
              <a:rPr lang="en-US" dirty="0"/>
              <a:t> </a:t>
            </a:r>
            <a:r>
              <a:rPr lang="en-US" dirty="0" err="1"/>
              <a:t>école</a:t>
            </a:r>
            <a:r>
              <a:rPr lang="en-US" dirty="0"/>
              <a:t>, qui </a:t>
            </a:r>
            <a:r>
              <a:rPr lang="en-US" dirty="0" err="1"/>
              <a:t>vous</a:t>
            </a:r>
            <a:r>
              <a:rPr lang="en-US" dirty="0"/>
              <a:t> le </a:t>
            </a:r>
            <a:r>
              <a:rPr lang="en-US" dirty="0" err="1"/>
              <a:t>transmettra</a:t>
            </a:r>
            <a:r>
              <a:rPr lang="en-US" dirty="0"/>
              <a:t> et que </a:t>
            </a:r>
            <a:r>
              <a:rPr lang="en-US" dirty="0" err="1"/>
              <a:t>vous</a:t>
            </a:r>
            <a:r>
              <a:rPr lang="en-US" dirty="0"/>
              <a:t> </a:t>
            </a:r>
            <a:r>
              <a:rPr lang="en-US" dirty="0" err="1"/>
              <a:t>devrez</a:t>
            </a:r>
            <a:r>
              <a:rPr lang="en-US" dirty="0"/>
              <a:t> conserver.</a:t>
            </a:r>
          </a:p>
          <a:p>
            <a:endParaRPr lang="en-US" dirty="0"/>
          </a:p>
          <a:p>
            <a:r>
              <a:rPr lang="en-US" dirty="0" err="1"/>
              <a:t>Cette</a:t>
            </a:r>
            <a:r>
              <a:rPr lang="en-US" dirty="0"/>
              <a:t> </a:t>
            </a:r>
            <a:r>
              <a:rPr lang="en-US" dirty="0" err="1"/>
              <a:t>agrément</a:t>
            </a:r>
            <a:r>
              <a:rPr lang="en-US" dirty="0"/>
              <a:t> sera </a:t>
            </a:r>
            <a:r>
              <a:rPr lang="en-US" dirty="0" err="1"/>
              <a:t>valable</a:t>
            </a:r>
            <a:r>
              <a:rPr lang="en-US" dirty="0"/>
              <a:t> 5 </a:t>
            </a:r>
            <a:r>
              <a:rPr lang="en-US" dirty="0" err="1"/>
              <a:t>ans</a:t>
            </a:r>
            <a:r>
              <a:rPr lang="en-US" dirty="0"/>
              <a:t>, </a:t>
            </a:r>
            <a:r>
              <a:rPr lang="en-US" dirty="0" err="1"/>
              <a:t>dans</a:t>
            </a:r>
            <a:r>
              <a:rPr lang="en-US" dirty="0"/>
              <a:t> tout le </a:t>
            </a:r>
            <a:r>
              <a:rPr lang="en-US" dirty="0" err="1"/>
              <a:t>département</a:t>
            </a:r>
            <a:r>
              <a:rPr lang="en-US" dirty="0"/>
              <a:t> (</a:t>
            </a:r>
            <a:r>
              <a:rPr lang="en-US" dirty="0" err="1"/>
              <a:t>en</a:t>
            </a:r>
            <a:r>
              <a:rPr lang="en-US" dirty="0"/>
              <a:t> </a:t>
            </a:r>
            <a:r>
              <a:rPr lang="en-US" dirty="0" err="1"/>
              <a:t>cas</a:t>
            </a:r>
            <a:r>
              <a:rPr lang="en-US" dirty="0"/>
              <a:t> de </a:t>
            </a:r>
            <a:r>
              <a:rPr lang="en-US" dirty="0" err="1"/>
              <a:t>changement</a:t>
            </a:r>
            <a:r>
              <a:rPr lang="en-US" dirty="0"/>
              <a:t> </a:t>
            </a:r>
            <a:r>
              <a:rPr lang="en-US" dirty="0" err="1"/>
              <a:t>d’école</a:t>
            </a:r>
            <a:r>
              <a:rPr lang="en-US" dirty="0"/>
              <a:t> par </a:t>
            </a:r>
            <a:r>
              <a:rPr lang="en-US" dirty="0" err="1"/>
              <a:t>exemple</a:t>
            </a:r>
            <a:r>
              <a:rPr lang="en-US" dirty="0"/>
              <a:t>), et pour </a:t>
            </a:r>
            <a:r>
              <a:rPr lang="en-US" dirty="0" err="1"/>
              <a:t>l’école</a:t>
            </a:r>
            <a:r>
              <a:rPr lang="en-US" dirty="0"/>
              <a:t> </a:t>
            </a:r>
            <a:r>
              <a:rPr lang="en-US" dirty="0" err="1"/>
              <a:t>primaire</a:t>
            </a:r>
            <a:r>
              <a:rPr lang="en-US" dirty="0"/>
              <a:t> </a:t>
            </a:r>
            <a:r>
              <a:rPr lang="en-US" dirty="0" err="1"/>
              <a:t>seulement</a:t>
            </a:r>
            <a:r>
              <a:rPr lang="en-US" dirty="0"/>
              <a:t>. (non </a:t>
            </a:r>
            <a:r>
              <a:rPr lang="en-US" dirty="0" err="1"/>
              <a:t>valable</a:t>
            </a:r>
            <a:r>
              <a:rPr lang="en-US" dirty="0"/>
              <a:t> au </a:t>
            </a:r>
            <a:r>
              <a:rPr lang="en-US" dirty="0" err="1"/>
              <a:t>collège</a:t>
            </a:r>
            <a:r>
              <a:rPr lang="en-US" dirty="0"/>
              <a:t>)</a:t>
            </a:r>
          </a:p>
          <a:p>
            <a:endParaRPr lang="en-US" dirty="0"/>
          </a:p>
          <a:p>
            <a:r>
              <a:rPr lang="en-US" dirty="0" err="1"/>
              <a:t>L’agrément</a:t>
            </a:r>
            <a:r>
              <a:rPr lang="en-US" dirty="0"/>
              <a:t> </a:t>
            </a:r>
            <a:r>
              <a:rPr lang="en-US" dirty="0" err="1"/>
              <a:t>est</a:t>
            </a:r>
            <a:r>
              <a:rPr lang="en-US" dirty="0"/>
              <a:t> un document </a:t>
            </a:r>
            <a:r>
              <a:rPr lang="en-US" dirty="0" err="1"/>
              <a:t>contractuel</a:t>
            </a:r>
            <a:r>
              <a:rPr lang="en-US" dirty="0"/>
              <a:t>, qui </a:t>
            </a:r>
            <a:r>
              <a:rPr lang="en-US" dirty="0" err="1"/>
              <a:t>vous</a:t>
            </a:r>
            <a:r>
              <a:rPr lang="en-US" dirty="0"/>
              <a:t> lie à </a:t>
            </a:r>
            <a:r>
              <a:rPr lang="en-US" dirty="0" err="1"/>
              <a:t>l’Education</a:t>
            </a:r>
            <a:r>
              <a:rPr lang="en-US" dirty="0"/>
              <a:t> </a:t>
            </a:r>
            <a:r>
              <a:rPr lang="en-US" dirty="0" err="1"/>
              <a:t>Nationale</a:t>
            </a:r>
            <a:r>
              <a:rPr lang="en-US" dirty="0"/>
              <a:t>.</a:t>
            </a:r>
          </a:p>
          <a:p>
            <a:r>
              <a:rPr lang="en-US" dirty="0"/>
              <a:t>La </a:t>
            </a:r>
            <a:r>
              <a:rPr lang="en-US" dirty="0" err="1"/>
              <a:t>responsabilité</a:t>
            </a:r>
            <a:r>
              <a:rPr lang="en-US" dirty="0"/>
              <a:t> de </a:t>
            </a:r>
            <a:r>
              <a:rPr lang="en-US" dirty="0" err="1"/>
              <a:t>l’intervenant</a:t>
            </a:r>
            <a:r>
              <a:rPr lang="en-US" dirty="0"/>
              <a:t>  </a:t>
            </a:r>
            <a:r>
              <a:rPr lang="en-US" dirty="0" err="1"/>
              <a:t>peut</a:t>
            </a:r>
            <a:r>
              <a:rPr lang="en-US" dirty="0"/>
              <a:t> </a:t>
            </a:r>
            <a:r>
              <a:rPr lang="en-US" dirty="0" err="1"/>
              <a:t>être</a:t>
            </a:r>
            <a:r>
              <a:rPr lang="en-US" dirty="0"/>
              <a:t> </a:t>
            </a:r>
            <a:r>
              <a:rPr lang="en-US" dirty="0" err="1"/>
              <a:t>engagée</a:t>
            </a:r>
            <a:r>
              <a:rPr lang="en-US" dirty="0"/>
              <a:t> </a:t>
            </a:r>
            <a:r>
              <a:rPr lang="en-US" dirty="0" err="1"/>
              <a:t>en</a:t>
            </a:r>
            <a:r>
              <a:rPr lang="en-US" dirty="0"/>
              <a:t> </a:t>
            </a:r>
            <a:r>
              <a:rPr lang="en-US" dirty="0" err="1"/>
              <a:t>cas</a:t>
            </a:r>
            <a:r>
              <a:rPr lang="en-US" dirty="0"/>
              <a:t> </a:t>
            </a:r>
            <a:r>
              <a:rPr lang="en-US" dirty="0" err="1"/>
              <a:t>d’actes</a:t>
            </a:r>
            <a:r>
              <a:rPr lang="en-US" dirty="0"/>
              <a:t> </a:t>
            </a:r>
            <a:r>
              <a:rPr lang="en-US" dirty="0" err="1"/>
              <a:t>malveillants</a:t>
            </a:r>
            <a:r>
              <a:rPr lang="en-US" dirty="0"/>
              <a:t> </a:t>
            </a:r>
            <a:r>
              <a:rPr lang="en-US" dirty="0" err="1"/>
              <a:t>ou</a:t>
            </a:r>
            <a:r>
              <a:rPr lang="en-US" dirty="0"/>
              <a:t> </a:t>
            </a:r>
            <a:r>
              <a:rPr lang="en-US" dirty="0" err="1"/>
              <a:t>défaut</a:t>
            </a:r>
            <a:r>
              <a:rPr lang="en-US" dirty="0"/>
              <a:t> de surveillance.</a:t>
            </a:r>
          </a:p>
          <a:p>
            <a:endParaRPr lang="en-US" dirty="0"/>
          </a:p>
          <a:p>
            <a:r>
              <a:rPr lang="en-US" dirty="0"/>
              <a:t>Il </a:t>
            </a:r>
            <a:r>
              <a:rPr lang="en-US" dirty="0" err="1"/>
              <a:t>vous</a:t>
            </a:r>
            <a:r>
              <a:rPr lang="en-US" dirty="0"/>
              <a:t> </a:t>
            </a:r>
            <a:r>
              <a:rPr lang="en-US" dirty="0" err="1"/>
              <a:t>donne</a:t>
            </a:r>
            <a:r>
              <a:rPr lang="en-US" dirty="0"/>
              <a:t> les </a:t>
            </a:r>
            <a:r>
              <a:rPr lang="en-US" dirty="0" err="1"/>
              <a:t>mêmes</a:t>
            </a:r>
            <a:r>
              <a:rPr lang="en-US" dirty="0"/>
              <a:t> droits ( et devoirs)  </a:t>
            </a:r>
            <a:r>
              <a:rPr lang="en-US" dirty="0" err="1"/>
              <a:t>en</a:t>
            </a:r>
            <a:r>
              <a:rPr lang="en-US" dirty="0"/>
              <a:t> </a:t>
            </a:r>
            <a:r>
              <a:rPr lang="en-US" dirty="0" err="1"/>
              <a:t>responsabilité</a:t>
            </a:r>
            <a:r>
              <a:rPr lang="en-US" dirty="0"/>
              <a:t> </a:t>
            </a:r>
            <a:r>
              <a:rPr lang="en-US" dirty="0" err="1"/>
              <a:t>civile</a:t>
            </a:r>
            <a:r>
              <a:rPr lang="en-US" dirty="0"/>
              <a:t> et </a:t>
            </a:r>
            <a:r>
              <a:rPr lang="en-US" dirty="0" err="1"/>
              <a:t>pénale</a:t>
            </a:r>
            <a:r>
              <a:rPr lang="en-US" dirty="0"/>
              <a:t> que les </a:t>
            </a:r>
            <a:r>
              <a:rPr lang="en-US" dirty="0" err="1"/>
              <a:t>enseignants</a:t>
            </a:r>
            <a:r>
              <a:rPr lang="en-US" dirty="0"/>
              <a:t>, pour </a:t>
            </a:r>
            <a:r>
              <a:rPr lang="en-US" dirty="0" err="1"/>
              <a:t>ce</a:t>
            </a:r>
            <a:r>
              <a:rPr lang="en-US" dirty="0"/>
              <a:t> moment </a:t>
            </a:r>
            <a:r>
              <a:rPr lang="en-US" dirty="0" err="1"/>
              <a:t>là</a:t>
            </a:r>
            <a:r>
              <a:rPr lang="en-US" dirty="0"/>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558323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Cette formation se déroule en 2 parties :</a:t>
            </a:r>
          </a:p>
          <a:p>
            <a:endParaRPr lang="en-US"/>
          </a:p>
          <a:p>
            <a:r>
              <a:rPr lang="en-US"/>
              <a:t>-  Une partie théorique : Elle doit vous permettre d’intégrer des éléments de connaissances réglementaires et pédagogiques, pour prendre en charge un groupe d’élèves sous la responsabilité de l’enseignant.</a:t>
            </a:r>
          </a:p>
          <a:p>
            <a:endParaRPr lang="en-US"/>
          </a:p>
          <a:p>
            <a:r>
              <a:rPr lang="en-US"/>
              <a:t>- Une partie pratique : S’assurer que vous êtes capable d’évoluer dans le milieu avec aisance sans se mettre en danger et sans mettre les autres  en danger. Vous faire vivre quelques situations pédagogiques essentielles.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Le </a:t>
            </a:r>
            <a:r>
              <a:rPr lang="en-US" dirty="0" err="1"/>
              <a:t>projet</a:t>
            </a:r>
            <a:r>
              <a:rPr lang="en-US" dirty="0"/>
              <a:t> CYCLO </a:t>
            </a:r>
            <a:r>
              <a:rPr lang="en-US" dirty="0" err="1"/>
              <a:t>auquel</a:t>
            </a:r>
            <a:r>
              <a:rPr lang="en-US" dirty="0"/>
              <a:t> </a:t>
            </a:r>
            <a:r>
              <a:rPr lang="en-US" dirty="0" err="1"/>
              <a:t>vous</a:t>
            </a:r>
            <a:r>
              <a:rPr lang="en-US" dirty="0"/>
              <a:t> </a:t>
            </a:r>
            <a:r>
              <a:rPr lang="en-US" dirty="0" err="1"/>
              <a:t>allez</a:t>
            </a:r>
            <a:r>
              <a:rPr lang="en-US" dirty="0"/>
              <a:t> </a:t>
            </a:r>
            <a:r>
              <a:rPr lang="en-US" dirty="0" err="1"/>
              <a:t>participer</a:t>
            </a:r>
            <a:r>
              <a:rPr lang="en-US" dirty="0"/>
              <a:t>  </a:t>
            </a:r>
            <a:r>
              <a:rPr lang="en-US" dirty="0" err="1"/>
              <a:t>comporte</a:t>
            </a:r>
            <a:r>
              <a:rPr lang="en-US" dirty="0"/>
              <a:t> </a:t>
            </a:r>
            <a:r>
              <a:rPr lang="en-US" dirty="0" err="1"/>
              <a:t>plusieurs</a:t>
            </a:r>
            <a:r>
              <a:rPr lang="en-US" dirty="0"/>
              <a:t> </a:t>
            </a:r>
            <a:r>
              <a:rPr lang="en-US" dirty="0" err="1"/>
              <a:t>étapes</a:t>
            </a:r>
            <a:r>
              <a:rPr lang="en-US" dirty="0"/>
              <a:t> :</a:t>
            </a:r>
          </a:p>
          <a:p>
            <a:r>
              <a:rPr lang="en-US" dirty="0"/>
              <a:t>1.Un travail </a:t>
            </a:r>
            <a:r>
              <a:rPr lang="en-US" dirty="0" err="1"/>
              <a:t>en</a:t>
            </a:r>
            <a:r>
              <a:rPr lang="en-US" dirty="0"/>
              <a:t> </a:t>
            </a:r>
            <a:r>
              <a:rPr lang="en-US" dirty="0" err="1"/>
              <a:t>classe</a:t>
            </a:r>
            <a:r>
              <a:rPr lang="en-US" dirty="0"/>
              <a:t> de </a:t>
            </a:r>
            <a:r>
              <a:rPr lang="en-US" dirty="0" err="1"/>
              <a:t>préparation</a:t>
            </a:r>
            <a:r>
              <a:rPr lang="en-US" dirty="0"/>
              <a:t> avec les élèves (code de la route, </a:t>
            </a:r>
            <a:r>
              <a:rPr lang="en-US" dirty="0" err="1"/>
              <a:t>technologie</a:t>
            </a:r>
            <a:r>
              <a:rPr lang="en-US" dirty="0"/>
              <a:t>, </a:t>
            </a:r>
            <a:r>
              <a:rPr lang="en-US" dirty="0" err="1"/>
              <a:t>cartographie</a:t>
            </a:r>
            <a:r>
              <a:rPr lang="en-US" dirty="0"/>
              <a:t>)</a:t>
            </a:r>
          </a:p>
          <a:p>
            <a:r>
              <a:rPr lang="en-US" dirty="0"/>
              <a:t>2. Un travail </a:t>
            </a:r>
            <a:r>
              <a:rPr lang="en-US" dirty="0" err="1"/>
              <a:t>d’apprentissage</a:t>
            </a:r>
            <a:r>
              <a:rPr lang="en-US" dirty="0"/>
              <a:t> du </a:t>
            </a:r>
            <a:r>
              <a:rPr lang="en-US" dirty="0" err="1"/>
              <a:t>maniement</a:t>
            </a:r>
            <a:r>
              <a:rPr lang="en-US" dirty="0"/>
              <a:t> de la </a:t>
            </a:r>
            <a:r>
              <a:rPr lang="en-US" dirty="0" err="1"/>
              <a:t>bicyclette</a:t>
            </a:r>
            <a:r>
              <a:rPr lang="en-US" dirty="0"/>
              <a:t> et de son </a:t>
            </a:r>
            <a:r>
              <a:rPr lang="en-US" dirty="0" err="1"/>
              <a:t>entretien</a:t>
            </a:r>
            <a:r>
              <a:rPr lang="en-US" dirty="0"/>
              <a:t>, sous </a:t>
            </a:r>
            <a:r>
              <a:rPr lang="en-US" dirty="0" err="1"/>
              <a:t>forme</a:t>
            </a:r>
            <a:r>
              <a:rPr lang="en-US" dirty="0"/>
              <a:t> </a:t>
            </a:r>
            <a:r>
              <a:rPr lang="en-US" dirty="0" err="1"/>
              <a:t>d’ateliers</a:t>
            </a:r>
            <a:r>
              <a:rPr lang="en-US" dirty="0"/>
              <a:t> </a:t>
            </a:r>
            <a:r>
              <a:rPr lang="en-US" dirty="0" err="1"/>
              <a:t>en</a:t>
            </a:r>
            <a:r>
              <a:rPr lang="en-US" dirty="0"/>
              <a:t> milieu protégé (</a:t>
            </a:r>
            <a:r>
              <a:rPr lang="en-US" dirty="0" err="1"/>
              <a:t>cour</a:t>
            </a:r>
            <a:r>
              <a:rPr lang="en-US" dirty="0"/>
              <a:t>, </a:t>
            </a:r>
            <a:r>
              <a:rPr lang="en-US" dirty="0" err="1"/>
              <a:t>stade</a:t>
            </a:r>
            <a:r>
              <a:rPr lang="en-US" dirty="0"/>
              <a:t>)</a:t>
            </a:r>
          </a:p>
          <a:p>
            <a:r>
              <a:rPr lang="en-US" dirty="0"/>
              <a:t>3. Il </a:t>
            </a:r>
            <a:r>
              <a:rPr lang="en-US" dirty="0" err="1"/>
              <a:t>pourra</a:t>
            </a:r>
            <a:r>
              <a:rPr lang="en-US" dirty="0"/>
              <a:t> y </a:t>
            </a:r>
            <a:r>
              <a:rPr lang="en-US" dirty="0" err="1"/>
              <a:t>avoir</a:t>
            </a:r>
            <a:r>
              <a:rPr lang="en-US" dirty="0"/>
              <a:t> </a:t>
            </a:r>
            <a:r>
              <a:rPr lang="en-US" dirty="0" err="1"/>
              <a:t>une</a:t>
            </a:r>
            <a:r>
              <a:rPr lang="en-US" dirty="0"/>
              <a:t> </a:t>
            </a:r>
            <a:r>
              <a:rPr lang="en-US" dirty="0" err="1"/>
              <a:t>ou</a:t>
            </a:r>
            <a:r>
              <a:rPr lang="en-US" dirty="0"/>
              <a:t> </a:t>
            </a:r>
            <a:r>
              <a:rPr lang="en-US" dirty="0" err="1"/>
              <a:t>plusieurs</a:t>
            </a:r>
            <a:r>
              <a:rPr lang="en-US" dirty="0"/>
              <a:t> sorties sur route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err="1"/>
              <a:t>Votre</a:t>
            </a:r>
            <a:r>
              <a:rPr lang="en-US" dirty="0"/>
              <a:t> </a:t>
            </a:r>
            <a:r>
              <a:rPr lang="en-US" dirty="0" err="1"/>
              <a:t>rôle</a:t>
            </a:r>
            <a:r>
              <a:rPr lang="en-US" dirty="0"/>
              <a:t> pendant la sortie </a:t>
            </a:r>
            <a:r>
              <a:rPr lang="en-US" dirty="0" err="1"/>
              <a:t>est</a:t>
            </a:r>
            <a:r>
              <a:rPr lang="en-US" dirty="0"/>
              <a:t> :</a:t>
            </a:r>
          </a:p>
          <a:p>
            <a:r>
              <a:rPr lang="en-US" dirty="0"/>
              <a:t>- de </a:t>
            </a:r>
            <a:r>
              <a:rPr lang="en-US" dirty="0" err="1"/>
              <a:t>participer</a:t>
            </a:r>
            <a:r>
              <a:rPr lang="en-US" dirty="0"/>
              <a:t> à la </a:t>
            </a:r>
            <a:r>
              <a:rPr lang="en-US" dirty="0" err="1"/>
              <a:t>sécurité</a:t>
            </a:r>
            <a:r>
              <a:rPr lang="en-US" dirty="0"/>
              <a:t> du </a:t>
            </a:r>
            <a:r>
              <a:rPr lang="en-US" dirty="0" err="1"/>
              <a:t>groupe</a:t>
            </a:r>
            <a:r>
              <a:rPr lang="en-US" dirty="0"/>
              <a:t> par </a:t>
            </a:r>
            <a:r>
              <a:rPr lang="en-US" dirty="0" err="1"/>
              <a:t>une</a:t>
            </a:r>
            <a:r>
              <a:rPr lang="en-US" dirty="0"/>
              <a:t> </a:t>
            </a:r>
            <a:r>
              <a:rPr lang="en-US" dirty="0" err="1"/>
              <a:t>présence</a:t>
            </a:r>
            <a:r>
              <a:rPr lang="en-US" dirty="0"/>
              <a:t> attentive, </a:t>
            </a:r>
            <a:r>
              <a:rPr lang="en-US" dirty="0" err="1"/>
              <a:t>rassurante</a:t>
            </a:r>
            <a:r>
              <a:rPr lang="en-US" dirty="0"/>
              <a:t> et </a:t>
            </a:r>
            <a:r>
              <a:rPr lang="en-US" dirty="0" err="1"/>
              <a:t>sereine</a:t>
            </a:r>
            <a:r>
              <a:rPr lang="en-US" dirty="0"/>
              <a:t>. </a:t>
            </a:r>
          </a:p>
          <a:p>
            <a:r>
              <a:rPr lang="en-US" dirty="0"/>
              <a:t>- </a:t>
            </a:r>
            <a:r>
              <a:rPr lang="en-US" dirty="0" err="1"/>
              <a:t>d’anticiper</a:t>
            </a:r>
            <a:r>
              <a:rPr lang="en-US" dirty="0"/>
              <a:t> et de </a:t>
            </a:r>
            <a:r>
              <a:rPr lang="en-US" dirty="0" err="1"/>
              <a:t>réguler</a:t>
            </a:r>
            <a:r>
              <a:rPr lang="en-US" dirty="0"/>
              <a:t> les </a:t>
            </a:r>
            <a:r>
              <a:rPr lang="en-US" dirty="0" err="1"/>
              <a:t>problèmes</a:t>
            </a:r>
            <a:r>
              <a:rPr lang="en-US" dirty="0"/>
              <a:t> </a:t>
            </a:r>
            <a:r>
              <a:rPr lang="en-US" dirty="0" err="1"/>
              <a:t>posés</a:t>
            </a:r>
            <a:r>
              <a:rPr lang="en-US" dirty="0"/>
              <a:t> par la circulation </a:t>
            </a:r>
            <a:r>
              <a:rPr lang="en-US" dirty="0" err="1"/>
              <a:t>en</a:t>
            </a:r>
            <a:r>
              <a:rPr lang="en-US" dirty="0"/>
              <a:t> </a:t>
            </a:r>
            <a:r>
              <a:rPr lang="en-US" dirty="0" err="1"/>
              <a:t>groupe</a:t>
            </a:r>
            <a:r>
              <a:rPr lang="en-US" dirty="0"/>
              <a:t> sur route et </a:t>
            </a:r>
            <a:r>
              <a:rPr lang="en-US" dirty="0" err="1"/>
              <a:t>chemins</a:t>
            </a:r>
            <a:r>
              <a:rPr lang="en-US" dirty="0"/>
              <a:t>.</a:t>
            </a:r>
          </a:p>
          <a:p>
            <a:r>
              <a:rPr lang="en-US" dirty="0"/>
              <a:t>- de prendre </a:t>
            </a:r>
            <a:r>
              <a:rPr lang="en-US" dirty="0" err="1"/>
              <a:t>en</a:t>
            </a:r>
            <a:r>
              <a:rPr lang="en-US" dirty="0"/>
              <a:t> </a:t>
            </a:r>
            <a:r>
              <a:rPr lang="en-US" dirty="0" err="1"/>
              <a:t>responsabilité</a:t>
            </a:r>
            <a:r>
              <a:rPr lang="en-US" dirty="0"/>
              <a:t> un </a:t>
            </a:r>
            <a:r>
              <a:rPr lang="en-US" dirty="0" err="1"/>
              <a:t>groupe</a:t>
            </a:r>
            <a:r>
              <a:rPr lang="en-US" dirty="0"/>
              <a:t> et/</a:t>
            </a:r>
            <a:r>
              <a:rPr lang="en-US" dirty="0" err="1"/>
              <a:t>ou</a:t>
            </a:r>
            <a:r>
              <a:rPr lang="en-US" dirty="0"/>
              <a:t>  </a:t>
            </a:r>
            <a:r>
              <a:rPr lang="en-US" dirty="0" err="1"/>
              <a:t>participer</a:t>
            </a:r>
            <a:r>
              <a:rPr lang="en-US" dirty="0"/>
              <a:t> à </a:t>
            </a:r>
            <a:r>
              <a:rPr lang="en-US" dirty="0" err="1"/>
              <a:t>l’enseignement</a:t>
            </a:r>
            <a:r>
              <a:rPr lang="en-US" dirty="0"/>
              <a:t> </a:t>
            </a:r>
            <a:r>
              <a:rPr lang="en-US" dirty="0" err="1"/>
              <a:t>prévu</a:t>
            </a:r>
            <a:r>
              <a:rPr lang="en-US" dirty="0"/>
              <a:t> par </a:t>
            </a:r>
            <a:r>
              <a:rPr lang="en-US" dirty="0" err="1"/>
              <a:t>l’enseignant</a:t>
            </a:r>
            <a:r>
              <a:rPr lang="en-US" dirty="0"/>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0.jpe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1.jpe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5.jpeg"/><Relationship Id="rId4"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26.png"/><Relationship Id="rId4"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3" Type="http://schemas.openxmlformats.org/officeDocument/2006/relationships/image" Target="../media/image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10.svg"/><Relationship Id="rId9" Type="http://schemas.openxmlformats.org/officeDocument/2006/relationships/image" Target="../media/image35.png"/><Relationship Id="rId1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10.sv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flipH="1">
            <a:off x="9035177" y="342900"/>
            <a:ext cx="9571694" cy="8135940"/>
          </a:xfrm>
          <a:custGeom>
            <a:avLst/>
            <a:gdLst/>
            <a:ahLst/>
            <a:cxnLst/>
            <a:rect l="l" t="t" r="r" b="b"/>
            <a:pathLst>
              <a:path w="9571694" h="8135940">
                <a:moveTo>
                  <a:pt x="9571694" y="0"/>
                </a:moveTo>
                <a:lnTo>
                  <a:pt x="0" y="0"/>
                </a:lnTo>
                <a:lnTo>
                  <a:pt x="0" y="8135940"/>
                </a:lnTo>
                <a:lnTo>
                  <a:pt x="9571694" y="8135940"/>
                </a:lnTo>
                <a:lnTo>
                  <a:pt x="9571694"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FR"/>
          </a:p>
        </p:txBody>
      </p:sp>
      <p:sp>
        <p:nvSpPr>
          <p:cNvPr id="3" name="AutoShape 3"/>
          <p:cNvSpPr/>
          <p:nvPr/>
        </p:nvSpPr>
        <p:spPr>
          <a:xfrm>
            <a:off x="-318871" y="9402612"/>
            <a:ext cx="18925742" cy="1150106"/>
          </a:xfrm>
          <a:prstGeom prst="rect">
            <a:avLst/>
          </a:prstGeom>
          <a:solidFill>
            <a:srgbClr val="222321"/>
          </a:solidFill>
        </p:spPr>
      </p:sp>
      <p:sp>
        <p:nvSpPr>
          <p:cNvPr id="4" name="TextBox 4"/>
          <p:cNvSpPr txBox="1"/>
          <p:nvPr/>
        </p:nvSpPr>
        <p:spPr>
          <a:xfrm>
            <a:off x="565362" y="1808160"/>
            <a:ext cx="8593878" cy="4001095"/>
          </a:xfrm>
          <a:prstGeom prst="rect">
            <a:avLst/>
          </a:prstGeom>
        </p:spPr>
        <p:txBody>
          <a:bodyPr lIns="0" tIns="0" rIns="0" bIns="0" rtlCol="0" anchor="t">
            <a:spAutoFit/>
          </a:bodyPr>
          <a:lstStyle/>
          <a:p>
            <a:pPr algn="l">
              <a:lnSpc>
                <a:spcPts val="7800"/>
              </a:lnSpc>
            </a:pPr>
            <a:r>
              <a:rPr lang="en-US" sz="6000" spc="-102" dirty="0">
                <a:solidFill>
                  <a:srgbClr val="FAFBFB"/>
                </a:solidFill>
                <a:latin typeface="Poppins Bold"/>
              </a:rPr>
              <a:t>Formation</a:t>
            </a:r>
          </a:p>
          <a:p>
            <a:pPr algn="l">
              <a:lnSpc>
                <a:spcPts val="7800"/>
              </a:lnSpc>
            </a:pPr>
            <a:r>
              <a:rPr lang="en-US" sz="6000" spc="-102" dirty="0">
                <a:solidFill>
                  <a:srgbClr val="FAFBFB"/>
                </a:solidFill>
                <a:latin typeface="Poppins Bold"/>
              </a:rPr>
              <a:t>des </a:t>
            </a:r>
            <a:r>
              <a:rPr lang="en-US" sz="6000" spc="-102" dirty="0" err="1">
                <a:solidFill>
                  <a:srgbClr val="FAFBFB"/>
                </a:solidFill>
                <a:latin typeface="Poppins Bold"/>
              </a:rPr>
              <a:t>intervenants</a:t>
            </a:r>
            <a:endParaRPr lang="en-US" sz="6000" spc="-102" dirty="0">
              <a:solidFill>
                <a:srgbClr val="FAFBFB"/>
              </a:solidFill>
              <a:latin typeface="Poppins Bold"/>
            </a:endParaRPr>
          </a:p>
          <a:p>
            <a:pPr algn="l">
              <a:lnSpc>
                <a:spcPts val="7800"/>
              </a:lnSpc>
            </a:pPr>
            <a:r>
              <a:rPr lang="en-US" sz="6000" spc="-102" dirty="0" err="1">
                <a:solidFill>
                  <a:srgbClr val="FAFBFB"/>
                </a:solidFill>
                <a:latin typeface="Poppins Bold"/>
              </a:rPr>
              <a:t>bénévoles</a:t>
            </a:r>
            <a:r>
              <a:rPr lang="en-US" sz="6000" spc="-102" dirty="0">
                <a:solidFill>
                  <a:srgbClr val="FAFBFB"/>
                </a:solidFill>
                <a:latin typeface="Poppins Bold"/>
              </a:rPr>
              <a:t> </a:t>
            </a:r>
            <a:r>
              <a:rPr lang="en-US" sz="6000" spc="-102" dirty="0" err="1">
                <a:solidFill>
                  <a:srgbClr val="FAFBFB"/>
                </a:solidFill>
                <a:latin typeface="Poppins Bold"/>
              </a:rPr>
              <a:t>en</a:t>
            </a:r>
            <a:r>
              <a:rPr lang="en-US" sz="6000" spc="-102" dirty="0">
                <a:solidFill>
                  <a:srgbClr val="FAFBFB"/>
                </a:solidFill>
                <a:latin typeface="Poppins Bold"/>
              </a:rPr>
              <a:t> </a:t>
            </a:r>
            <a:r>
              <a:rPr lang="en-US" sz="6000" spc="-102" dirty="0" err="1">
                <a:solidFill>
                  <a:srgbClr val="FAFBFB"/>
                </a:solidFill>
                <a:latin typeface="Poppins Bold"/>
              </a:rPr>
              <a:t>cyclisme</a:t>
            </a:r>
            <a:endParaRPr lang="en-US" sz="6000" spc="-102" dirty="0">
              <a:solidFill>
                <a:srgbClr val="FAFBFB"/>
              </a:solidFill>
              <a:latin typeface="Poppins Bold"/>
            </a:endParaRPr>
          </a:p>
        </p:txBody>
      </p:sp>
      <p:sp>
        <p:nvSpPr>
          <p:cNvPr id="5" name="TextBox 5"/>
          <p:cNvSpPr txBox="1"/>
          <p:nvPr/>
        </p:nvSpPr>
        <p:spPr>
          <a:xfrm>
            <a:off x="790020" y="7057537"/>
            <a:ext cx="8593879" cy="852805"/>
          </a:xfrm>
          <a:prstGeom prst="rect">
            <a:avLst/>
          </a:prstGeom>
        </p:spPr>
        <p:txBody>
          <a:bodyPr lIns="0" tIns="0" rIns="0" bIns="0" rtlCol="0" anchor="t">
            <a:spAutoFit/>
          </a:bodyPr>
          <a:lstStyle/>
          <a:p>
            <a:pPr algn="ctr">
              <a:lnSpc>
                <a:spcPts val="3380"/>
              </a:lnSpc>
              <a:spcBef>
                <a:spcPct val="0"/>
              </a:spcBef>
            </a:pPr>
            <a:r>
              <a:rPr lang="en-US" sz="2600" spc="260">
                <a:solidFill>
                  <a:srgbClr val="FAFBFB"/>
                </a:solidFill>
                <a:latin typeface="Poppins Light Bold"/>
              </a:rPr>
              <a:t>EQUIPE EPS DU 66 </a:t>
            </a:r>
          </a:p>
          <a:p>
            <a:pPr algn="ctr">
              <a:lnSpc>
                <a:spcPts val="3380"/>
              </a:lnSpc>
              <a:spcBef>
                <a:spcPct val="0"/>
              </a:spcBef>
            </a:pPr>
            <a:r>
              <a:rPr lang="en-US" sz="2600" spc="260">
                <a:solidFill>
                  <a:srgbClr val="FAFBFB"/>
                </a:solidFill>
                <a:latin typeface="Poppins Light Bold"/>
              </a:rPr>
              <a:t>D’APRÈS LE DOCUMENT DE L’ÉQUIPE E.P.S.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31314" y="-223972"/>
            <a:ext cx="9926934" cy="10734944"/>
          </a:xfrm>
          <a:custGeom>
            <a:avLst/>
            <a:gdLst/>
            <a:ahLst/>
            <a:cxnLst/>
            <a:rect l="l" t="t" r="r" b="b"/>
            <a:pathLst>
              <a:path w="9926934" h="10734944">
                <a:moveTo>
                  <a:pt x="0" y="0"/>
                </a:moveTo>
                <a:lnTo>
                  <a:pt x="9926934" y="0"/>
                </a:lnTo>
                <a:lnTo>
                  <a:pt x="9926934" y="10734944"/>
                </a:lnTo>
                <a:lnTo>
                  <a:pt x="0" y="10734944"/>
                </a:lnTo>
                <a:lnTo>
                  <a:pt x="0" y="0"/>
                </a:lnTo>
                <a:close/>
              </a:path>
            </a:pathLst>
          </a:custGeom>
          <a:blipFill>
            <a:blip r:embed="rId3"/>
            <a:stretch>
              <a:fillRect l="-31155" r="-31155"/>
            </a:stretch>
          </a:blipFill>
        </p:spPr>
      </p:sp>
      <p:sp>
        <p:nvSpPr>
          <p:cNvPr id="3" name="AutoShape 3"/>
          <p:cNvSpPr/>
          <p:nvPr/>
        </p:nvSpPr>
        <p:spPr>
          <a:xfrm>
            <a:off x="649103" y="573183"/>
            <a:ext cx="14837179" cy="9140634"/>
          </a:xfrm>
          <a:prstGeom prst="rect">
            <a:avLst/>
          </a:prstGeom>
          <a:solidFill>
            <a:srgbClr val="8C52FF"/>
          </a:solidFill>
        </p:spPr>
        <p:txBody>
          <a:bodyPr/>
          <a:lstStyle/>
          <a:p>
            <a:endParaRPr lang="fr-FR" dirty="0"/>
          </a:p>
        </p:txBody>
      </p:sp>
      <p:sp>
        <p:nvSpPr>
          <p:cNvPr id="4" name="TextBox 4"/>
          <p:cNvSpPr txBox="1"/>
          <p:nvPr/>
        </p:nvSpPr>
        <p:spPr>
          <a:xfrm>
            <a:off x="3179383" y="5450110"/>
            <a:ext cx="11929233" cy="2500685"/>
          </a:xfrm>
          <a:prstGeom prst="rect">
            <a:avLst/>
          </a:prstGeom>
        </p:spPr>
        <p:txBody>
          <a:bodyPr lIns="0" tIns="0" rIns="0" bIns="0" rtlCol="0" anchor="t">
            <a:spAutoFit/>
          </a:bodyPr>
          <a:lstStyle/>
          <a:p>
            <a:pPr algn="l">
              <a:lnSpc>
                <a:spcPts val="3896"/>
              </a:lnSpc>
            </a:pPr>
            <a:r>
              <a:rPr lang="en-US" sz="2997" spc="299" dirty="0">
                <a:solidFill>
                  <a:srgbClr val="FAFBFB"/>
                </a:solidFill>
                <a:latin typeface="Poppins Light Bold"/>
              </a:rPr>
              <a:t>CETTE FORMATION SE DÉROULE EN 2 PARTIES :</a:t>
            </a:r>
          </a:p>
          <a:p>
            <a:pPr algn="l">
              <a:lnSpc>
                <a:spcPts val="3896"/>
              </a:lnSpc>
            </a:pPr>
            <a:endParaRPr lang="en-US" sz="2997" spc="299" dirty="0">
              <a:solidFill>
                <a:srgbClr val="FAFBFB"/>
              </a:solidFill>
              <a:latin typeface="Poppins Light Bold"/>
            </a:endParaRPr>
          </a:p>
          <a:p>
            <a:pPr algn="l">
              <a:lnSpc>
                <a:spcPts val="3896"/>
              </a:lnSpc>
            </a:pPr>
            <a:r>
              <a:rPr lang="en-US" sz="2997" spc="299" dirty="0">
                <a:solidFill>
                  <a:srgbClr val="FAFBFB"/>
                </a:solidFill>
                <a:latin typeface="Poppins Light Bold"/>
              </a:rPr>
              <a:t>- Une </a:t>
            </a:r>
            <a:r>
              <a:rPr lang="en-US" sz="2997" spc="299" dirty="0" err="1">
                <a:solidFill>
                  <a:srgbClr val="FAFBFB"/>
                </a:solidFill>
                <a:latin typeface="Poppins Light Bold"/>
              </a:rPr>
              <a:t>partie</a:t>
            </a:r>
            <a:r>
              <a:rPr lang="en-US" sz="2997" spc="299" dirty="0">
                <a:solidFill>
                  <a:srgbClr val="FAFBFB"/>
                </a:solidFill>
                <a:latin typeface="Poppins Light Bold"/>
              </a:rPr>
              <a:t> </a:t>
            </a:r>
            <a:r>
              <a:rPr lang="en-US" sz="2997" spc="299" dirty="0" err="1">
                <a:solidFill>
                  <a:srgbClr val="FAFBFB"/>
                </a:solidFill>
                <a:latin typeface="Poppins Light Bold"/>
              </a:rPr>
              <a:t>théorique</a:t>
            </a:r>
            <a:endParaRPr lang="en-US" sz="2997" spc="299" dirty="0">
              <a:solidFill>
                <a:srgbClr val="FAFBFB"/>
              </a:solidFill>
              <a:latin typeface="Poppins Light Bold"/>
            </a:endParaRPr>
          </a:p>
          <a:p>
            <a:pPr algn="l">
              <a:lnSpc>
                <a:spcPts val="3896"/>
              </a:lnSpc>
            </a:pPr>
            <a:endParaRPr lang="en-US" sz="2997" spc="299" dirty="0">
              <a:solidFill>
                <a:srgbClr val="FAFBFB"/>
              </a:solidFill>
              <a:latin typeface="Poppins Light Bold"/>
            </a:endParaRPr>
          </a:p>
          <a:p>
            <a:pPr algn="l">
              <a:lnSpc>
                <a:spcPts val="3896"/>
              </a:lnSpc>
            </a:pPr>
            <a:r>
              <a:rPr lang="en-US" sz="2997" spc="299" dirty="0">
                <a:solidFill>
                  <a:srgbClr val="FAFBFB"/>
                </a:solidFill>
                <a:latin typeface="Poppins Light Bold"/>
              </a:rPr>
              <a:t>- Une </a:t>
            </a:r>
            <a:r>
              <a:rPr lang="en-US" sz="2997" spc="299" dirty="0" err="1">
                <a:solidFill>
                  <a:srgbClr val="FAFBFB"/>
                </a:solidFill>
                <a:latin typeface="Poppins Light Bold"/>
              </a:rPr>
              <a:t>partie</a:t>
            </a:r>
            <a:r>
              <a:rPr lang="en-US" sz="2997" spc="299" dirty="0">
                <a:solidFill>
                  <a:srgbClr val="FAFBFB"/>
                </a:solidFill>
                <a:latin typeface="Poppins Light Bold"/>
              </a:rPr>
              <a:t> </a:t>
            </a:r>
            <a:r>
              <a:rPr lang="en-US" sz="2997" spc="299" dirty="0" err="1">
                <a:solidFill>
                  <a:srgbClr val="FAFBFB"/>
                </a:solidFill>
                <a:latin typeface="Poppins Light Bold"/>
              </a:rPr>
              <a:t>pratique</a:t>
            </a:r>
            <a:endParaRPr lang="en-US" sz="2997" spc="299" dirty="0">
              <a:solidFill>
                <a:srgbClr val="FAFBFB"/>
              </a:solidFill>
              <a:latin typeface="Poppins Light Bold"/>
            </a:endParaRPr>
          </a:p>
        </p:txBody>
      </p:sp>
      <p:grpSp>
        <p:nvGrpSpPr>
          <p:cNvPr id="5" name="Group 5"/>
          <p:cNvGrpSpPr/>
          <p:nvPr/>
        </p:nvGrpSpPr>
        <p:grpSpPr>
          <a:xfrm>
            <a:off x="1383235" y="1168493"/>
            <a:ext cx="9144292" cy="2945606"/>
            <a:chOff x="0" y="-66675"/>
            <a:chExt cx="12192389" cy="3927475"/>
          </a:xfrm>
        </p:grpSpPr>
        <p:sp>
          <p:nvSpPr>
            <p:cNvPr id="6" name="TextBox 6"/>
            <p:cNvSpPr txBox="1"/>
            <p:nvPr/>
          </p:nvSpPr>
          <p:spPr>
            <a:xfrm>
              <a:off x="0" y="-66675"/>
              <a:ext cx="12192389" cy="3927475"/>
            </a:xfrm>
            <a:prstGeom prst="rect">
              <a:avLst/>
            </a:prstGeom>
          </p:spPr>
          <p:txBody>
            <a:bodyPr lIns="0" tIns="0" rIns="0" bIns="0" rtlCol="0" anchor="t">
              <a:spAutoFit/>
            </a:bodyPr>
            <a:lstStyle/>
            <a:p>
              <a:pPr algn="l">
                <a:lnSpc>
                  <a:spcPts val="7800"/>
                </a:lnSpc>
              </a:pPr>
              <a:r>
                <a:rPr lang="en-US" sz="6000" spc="60">
                  <a:solidFill>
                    <a:srgbClr val="FAFBFB"/>
                  </a:solidFill>
                  <a:latin typeface="Poppins Bold"/>
                </a:rPr>
                <a:t>Déroulement de la formation</a:t>
              </a:r>
            </a:p>
            <a:p>
              <a:pPr algn="l">
                <a:lnSpc>
                  <a:spcPts val="7800"/>
                </a:lnSpc>
              </a:pPr>
              <a:endParaRPr lang="en-US" sz="6000" spc="60">
                <a:solidFill>
                  <a:srgbClr val="FAFBFB"/>
                </a:solidFill>
                <a:latin typeface="Poppins Bold"/>
              </a:endParaRPr>
            </a:p>
          </p:txBody>
        </p:sp>
        <p:sp>
          <p:nvSpPr>
            <p:cNvPr id="7" name="Freeform 7"/>
            <p:cNvSpPr/>
            <p:nvPr/>
          </p:nvSpPr>
          <p:spPr>
            <a:xfrm>
              <a:off x="0" y="3099735"/>
              <a:ext cx="2066165" cy="278932"/>
            </a:xfrm>
            <a:custGeom>
              <a:avLst/>
              <a:gdLst/>
              <a:ahLst/>
              <a:cxnLst/>
              <a:rect l="l" t="t" r="r" b="b"/>
              <a:pathLst>
                <a:path w="2066165" h="278932">
                  <a:moveTo>
                    <a:pt x="0" y="0"/>
                  </a:moveTo>
                  <a:lnTo>
                    <a:pt x="2066165" y="0"/>
                  </a:lnTo>
                  <a:lnTo>
                    <a:pt x="2066165" y="278932"/>
                  </a:lnTo>
                  <a:lnTo>
                    <a:pt x="0" y="2789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31314" y="-223972"/>
            <a:ext cx="9926934" cy="10734944"/>
          </a:xfrm>
          <a:custGeom>
            <a:avLst/>
            <a:gdLst/>
            <a:ahLst/>
            <a:cxnLst/>
            <a:rect l="l" t="t" r="r" b="b"/>
            <a:pathLst>
              <a:path w="9926934" h="10734944">
                <a:moveTo>
                  <a:pt x="0" y="0"/>
                </a:moveTo>
                <a:lnTo>
                  <a:pt x="9926934" y="0"/>
                </a:lnTo>
                <a:lnTo>
                  <a:pt x="9926934" y="10734944"/>
                </a:lnTo>
                <a:lnTo>
                  <a:pt x="0" y="10734944"/>
                </a:lnTo>
                <a:lnTo>
                  <a:pt x="0" y="0"/>
                </a:lnTo>
                <a:close/>
              </a:path>
            </a:pathLst>
          </a:custGeom>
          <a:blipFill>
            <a:blip r:embed="rId2"/>
            <a:stretch>
              <a:fillRect l="-31155" r="-31155"/>
            </a:stretch>
          </a:blipFill>
        </p:spPr>
      </p:sp>
      <p:sp>
        <p:nvSpPr>
          <p:cNvPr id="3" name="AutoShape 3"/>
          <p:cNvSpPr/>
          <p:nvPr/>
        </p:nvSpPr>
        <p:spPr>
          <a:xfrm>
            <a:off x="649103" y="573183"/>
            <a:ext cx="14837179" cy="9140634"/>
          </a:xfrm>
          <a:prstGeom prst="rect">
            <a:avLst/>
          </a:prstGeom>
          <a:solidFill>
            <a:srgbClr val="8C52FF"/>
          </a:solidFill>
        </p:spPr>
      </p:sp>
      <p:sp>
        <p:nvSpPr>
          <p:cNvPr id="4" name="Freeform 4"/>
          <p:cNvSpPr/>
          <p:nvPr/>
        </p:nvSpPr>
        <p:spPr>
          <a:xfrm>
            <a:off x="1235925" y="3310719"/>
            <a:ext cx="1549624" cy="209199"/>
          </a:xfrm>
          <a:custGeom>
            <a:avLst/>
            <a:gdLst/>
            <a:ahLst/>
            <a:cxnLst/>
            <a:rect l="l" t="t" r="r" b="b"/>
            <a:pathLst>
              <a:path w="1549624" h="209199">
                <a:moveTo>
                  <a:pt x="0" y="0"/>
                </a:moveTo>
                <a:lnTo>
                  <a:pt x="1549624" y="0"/>
                </a:lnTo>
                <a:lnTo>
                  <a:pt x="1549624" y="209199"/>
                </a:lnTo>
                <a:lnTo>
                  <a:pt x="0" y="2091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235925" y="4230290"/>
            <a:ext cx="1487776" cy="1487776"/>
          </a:xfrm>
          <a:custGeom>
            <a:avLst/>
            <a:gdLst/>
            <a:ahLst/>
            <a:cxnLst/>
            <a:rect l="l" t="t" r="r" b="b"/>
            <a:pathLst>
              <a:path w="1487776" h="1487776">
                <a:moveTo>
                  <a:pt x="0" y="0"/>
                </a:moveTo>
                <a:lnTo>
                  <a:pt x="1487776" y="0"/>
                </a:lnTo>
                <a:lnTo>
                  <a:pt x="1487776" y="1487776"/>
                </a:lnTo>
                <a:lnTo>
                  <a:pt x="0" y="1487776"/>
                </a:lnTo>
                <a:lnTo>
                  <a:pt x="0" y="0"/>
                </a:lnTo>
                <a:close/>
              </a:path>
            </a:pathLst>
          </a:custGeom>
          <a:blipFill>
            <a:blip r:embed="rId5"/>
            <a:stretch>
              <a:fillRect/>
            </a:stretch>
          </a:blipFill>
        </p:spPr>
      </p:sp>
      <p:sp>
        <p:nvSpPr>
          <p:cNvPr id="6" name="TextBox 6"/>
          <p:cNvSpPr txBox="1"/>
          <p:nvPr/>
        </p:nvSpPr>
        <p:spPr>
          <a:xfrm>
            <a:off x="1235925" y="1859066"/>
            <a:ext cx="11929233" cy="1451653"/>
          </a:xfrm>
          <a:prstGeom prst="rect">
            <a:avLst/>
          </a:prstGeom>
        </p:spPr>
        <p:txBody>
          <a:bodyPr lIns="0" tIns="0" rIns="0" bIns="0" rtlCol="0" anchor="t">
            <a:spAutoFit/>
          </a:bodyPr>
          <a:lstStyle/>
          <a:p>
            <a:pPr algn="l">
              <a:lnSpc>
                <a:spcPts val="3896"/>
              </a:lnSpc>
            </a:pPr>
            <a:r>
              <a:rPr lang="en-US" sz="2997" spc="299">
                <a:solidFill>
                  <a:srgbClr val="FAFBFB"/>
                </a:solidFill>
                <a:latin typeface="Poppins Light Bold"/>
              </a:rPr>
              <a:t>POUR ÊTRE UN ACCOMPAGNATEUR EFFICACE , IL VOUS FAUDRA: </a:t>
            </a:r>
          </a:p>
          <a:p>
            <a:pPr algn="l">
              <a:lnSpc>
                <a:spcPts val="3896"/>
              </a:lnSpc>
            </a:pPr>
            <a:endParaRPr lang="en-US" sz="2997" spc="299">
              <a:solidFill>
                <a:srgbClr val="FAFBFB"/>
              </a:solidFill>
              <a:latin typeface="Poppins Light Bold"/>
            </a:endParaRPr>
          </a:p>
        </p:txBody>
      </p:sp>
      <p:sp>
        <p:nvSpPr>
          <p:cNvPr id="7" name="Freeform 7"/>
          <p:cNvSpPr/>
          <p:nvPr/>
        </p:nvSpPr>
        <p:spPr>
          <a:xfrm>
            <a:off x="1235925" y="6136983"/>
            <a:ext cx="1487776" cy="1487776"/>
          </a:xfrm>
          <a:custGeom>
            <a:avLst/>
            <a:gdLst/>
            <a:ahLst/>
            <a:cxnLst/>
            <a:rect l="l" t="t" r="r" b="b"/>
            <a:pathLst>
              <a:path w="1487776" h="1487776">
                <a:moveTo>
                  <a:pt x="0" y="0"/>
                </a:moveTo>
                <a:lnTo>
                  <a:pt x="1487776" y="0"/>
                </a:lnTo>
                <a:lnTo>
                  <a:pt x="1487776" y="1487776"/>
                </a:lnTo>
                <a:lnTo>
                  <a:pt x="0" y="1487776"/>
                </a:lnTo>
                <a:lnTo>
                  <a:pt x="0" y="0"/>
                </a:lnTo>
                <a:close/>
              </a:path>
            </a:pathLst>
          </a:custGeom>
          <a:blipFill>
            <a:blip r:embed="rId5"/>
            <a:stretch>
              <a:fillRect/>
            </a:stretch>
          </a:blipFill>
        </p:spPr>
      </p:sp>
      <p:sp>
        <p:nvSpPr>
          <p:cNvPr id="8" name="Freeform 8"/>
          <p:cNvSpPr/>
          <p:nvPr/>
        </p:nvSpPr>
        <p:spPr>
          <a:xfrm>
            <a:off x="1235925" y="8043675"/>
            <a:ext cx="1487776" cy="1487776"/>
          </a:xfrm>
          <a:custGeom>
            <a:avLst/>
            <a:gdLst/>
            <a:ahLst/>
            <a:cxnLst/>
            <a:rect l="l" t="t" r="r" b="b"/>
            <a:pathLst>
              <a:path w="1487776" h="1487776">
                <a:moveTo>
                  <a:pt x="0" y="0"/>
                </a:moveTo>
                <a:lnTo>
                  <a:pt x="1487776" y="0"/>
                </a:lnTo>
                <a:lnTo>
                  <a:pt x="1487776" y="1487776"/>
                </a:lnTo>
                <a:lnTo>
                  <a:pt x="0" y="1487776"/>
                </a:lnTo>
                <a:lnTo>
                  <a:pt x="0" y="0"/>
                </a:lnTo>
                <a:close/>
              </a:path>
            </a:pathLst>
          </a:custGeom>
          <a:blipFill>
            <a:blip r:embed="rId5"/>
            <a:stretch>
              <a:fillRect/>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31314" y="-223972"/>
            <a:ext cx="9926934" cy="10734944"/>
          </a:xfrm>
          <a:custGeom>
            <a:avLst/>
            <a:gdLst/>
            <a:ahLst/>
            <a:cxnLst/>
            <a:rect l="l" t="t" r="r" b="b"/>
            <a:pathLst>
              <a:path w="9926934" h="10734944">
                <a:moveTo>
                  <a:pt x="0" y="0"/>
                </a:moveTo>
                <a:lnTo>
                  <a:pt x="9926934" y="0"/>
                </a:lnTo>
                <a:lnTo>
                  <a:pt x="9926934" y="10734944"/>
                </a:lnTo>
                <a:lnTo>
                  <a:pt x="0" y="10734944"/>
                </a:lnTo>
                <a:lnTo>
                  <a:pt x="0" y="0"/>
                </a:lnTo>
                <a:close/>
              </a:path>
            </a:pathLst>
          </a:custGeom>
          <a:blipFill>
            <a:blip r:embed="rId2"/>
            <a:stretch>
              <a:fillRect l="-31155" r="-31155"/>
            </a:stretch>
          </a:blipFill>
        </p:spPr>
      </p:sp>
      <p:sp>
        <p:nvSpPr>
          <p:cNvPr id="3" name="AutoShape 3"/>
          <p:cNvSpPr/>
          <p:nvPr/>
        </p:nvSpPr>
        <p:spPr>
          <a:xfrm>
            <a:off x="649103" y="573183"/>
            <a:ext cx="14837179" cy="9140634"/>
          </a:xfrm>
          <a:prstGeom prst="rect">
            <a:avLst/>
          </a:prstGeom>
          <a:solidFill>
            <a:srgbClr val="8C52FF"/>
          </a:solidFill>
        </p:spPr>
      </p:sp>
      <p:sp>
        <p:nvSpPr>
          <p:cNvPr id="4" name="Freeform 4"/>
          <p:cNvSpPr/>
          <p:nvPr/>
        </p:nvSpPr>
        <p:spPr>
          <a:xfrm>
            <a:off x="1235925" y="3310719"/>
            <a:ext cx="1549624" cy="209199"/>
          </a:xfrm>
          <a:custGeom>
            <a:avLst/>
            <a:gdLst/>
            <a:ahLst/>
            <a:cxnLst/>
            <a:rect l="l" t="t" r="r" b="b"/>
            <a:pathLst>
              <a:path w="1549624" h="209199">
                <a:moveTo>
                  <a:pt x="0" y="0"/>
                </a:moveTo>
                <a:lnTo>
                  <a:pt x="1549624" y="0"/>
                </a:lnTo>
                <a:lnTo>
                  <a:pt x="1549624" y="209199"/>
                </a:lnTo>
                <a:lnTo>
                  <a:pt x="0" y="2091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1028700" y="4298186"/>
            <a:ext cx="2127504" cy="1196721"/>
          </a:xfrm>
          <a:custGeom>
            <a:avLst/>
            <a:gdLst/>
            <a:ahLst/>
            <a:cxnLst/>
            <a:rect l="l" t="t" r="r" b="b"/>
            <a:pathLst>
              <a:path w="2127504" h="1196721">
                <a:moveTo>
                  <a:pt x="0" y="0"/>
                </a:moveTo>
                <a:lnTo>
                  <a:pt x="2127504" y="0"/>
                </a:lnTo>
                <a:lnTo>
                  <a:pt x="2127504" y="1196721"/>
                </a:lnTo>
                <a:lnTo>
                  <a:pt x="0" y="1196721"/>
                </a:lnTo>
                <a:lnTo>
                  <a:pt x="0" y="0"/>
                </a:lnTo>
                <a:close/>
              </a:path>
            </a:pathLst>
          </a:custGeom>
          <a:blipFill>
            <a:blip r:embed="rId5"/>
            <a:stretch>
              <a:fillRect t="-19111" b="-19111"/>
            </a:stretch>
          </a:blipFill>
        </p:spPr>
      </p:sp>
      <p:sp>
        <p:nvSpPr>
          <p:cNvPr id="6" name="TextBox 6"/>
          <p:cNvSpPr txBox="1"/>
          <p:nvPr/>
        </p:nvSpPr>
        <p:spPr>
          <a:xfrm>
            <a:off x="1235925" y="1862887"/>
            <a:ext cx="11929233" cy="1447832"/>
          </a:xfrm>
          <a:prstGeom prst="rect">
            <a:avLst/>
          </a:prstGeom>
        </p:spPr>
        <p:txBody>
          <a:bodyPr lIns="0" tIns="0" rIns="0" bIns="0" rtlCol="0" anchor="t">
            <a:spAutoFit/>
          </a:bodyPr>
          <a:lstStyle/>
          <a:p>
            <a:pPr algn="l">
              <a:lnSpc>
                <a:spcPts val="3896"/>
              </a:lnSpc>
            </a:pPr>
            <a:r>
              <a:rPr lang="en-US" sz="2997" spc="299">
                <a:solidFill>
                  <a:srgbClr val="FAFBFB"/>
                </a:solidFill>
                <a:latin typeface="Poppins Light Bold"/>
              </a:rPr>
              <a:t>POUR ÊTRE UN ACCOMPAGNATEUR EFFICACE , IL VOUS FAUDRA: </a:t>
            </a:r>
          </a:p>
          <a:p>
            <a:pPr algn="l">
              <a:lnSpc>
                <a:spcPts val="3896"/>
              </a:lnSpc>
            </a:pPr>
            <a:endParaRPr lang="en-US" sz="2997" spc="299">
              <a:solidFill>
                <a:srgbClr val="FAFBFB"/>
              </a:solidFill>
              <a:latin typeface="Poppins Light Bold"/>
            </a:endParaRPr>
          </a:p>
        </p:txBody>
      </p:sp>
      <p:sp>
        <p:nvSpPr>
          <p:cNvPr id="7" name="TextBox 7"/>
          <p:cNvSpPr txBox="1"/>
          <p:nvPr/>
        </p:nvSpPr>
        <p:spPr>
          <a:xfrm>
            <a:off x="649103" y="4778692"/>
            <a:ext cx="10025150" cy="634366"/>
          </a:xfrm>
          <a:prstGeom prst="rect">
            <a:avLst/>
          </a:prstGeom>
        </p:spPr>
        <p:txBody>
          <a:bodyPr lIns="0" tIns="0" rIns="0" bIns="0" rtlCol="0" anchor="t">
            <a:spAutoFit/>
          </a:bodyPr>
          <a:lstStyle/>
          <a:p>
            <a:pPr algn="ctr">
              <a:lnSpc>
                <a:spcPts val="5399"/>
              </a:lnSpc>
              <a:spcBef>
                <a:spcPct val="0"/>
              </a:spcBef>
            </a:pPr>
            <a:r>
              <a:rPr lang="en-US" sz="3599" spc="35">
                <a:solidFill>
                  <a:srgbClr val="FAFBFB"/>
                </a:solidFill>
                <a:latin typeface="Poppins Light Bold"/>
              </a:rPr>
              <a:t>Savoir faire du vélo</a:t>
            </a:r>
          </a:p>
        </p:txBody>
      </p:sp>
      <p:sp>
        <p:nvSpPr>
          <p:cNvPr id="8" name="TextBox 8"/>
          <p:cNvSpPr txBox="1"/>
          <p:nvPr/>
        </p:nvSpPr>
        <p:spPr>
          <a:xfrm>
            <a:off x="3372771" y="6177925"/>
            <a:ext cx="10517085" cy="1310641"/>
          </a:xfrm>
          <a:prstGeom prst="rect">
            <a:avLst/>
          </a:prstGeom>
        </p:spPr>
        <p:txBody>
          <a:bodyPr lIns="0" tIns="0" rIns="0" bIns="0" rtlCol="0" anchor="t">
            <a:spAutoFit/>
          </a:bodyPr>
          <a:lstStyle/>
          <a:p>
            <a:pPr algn="l">
              <a:lnSpc>
                <a:spcPts val="5399"/>
              </a:lnSpc>
              <a:spcBef>
                <a:spcPct val="0"/>
              </a:spcBef>
            </a:pPr>
            <a:r>
              <a:rPr lang="en-US" sz="3599" spc="35">
                <a:solidFill>
                  <a:srgbClr val="FAFBFB"/>
                </a:solidFill>
                <a:latin typeface="Poppins Light Bold"/>
              </a:rPr>
              <a:t>Connaître le projet de l’enseignant et le déroulement des sorties</a:t>
            </a:r>
          </a:p>
        </p:txBody>
      </p:sp>
      <p:sp>
        <p:nvSpPr>
          <p:cNvPr id="9" name="TextBox 9"/>
          <p:cNvSpPr txBox="1"/>
          <p:nvPr/>
        </p:nvSpPr>
        <p:spPr>
          <a:xfrm>
            <a:off x="3156204" y="8422755"/>
            <a:ext cx="8639587" cy="634366"/>
          </a:xfrm>
          <a:prstGeom prst="rect">
            <a:avLst/>
          </a:prstGeom>
        </p:spPr>
        <p:txBody>
          <a:bodyPr lIns="0" tIns="0" rIns="0" bIns="0" rtlCol="0" anchor="t">
            <a:spAutoFit/>
          </a:bodyPr>
          <a:lstStyle/>
          <a:p>
            <a:pPr algn="ctr">
              <a:lnSpc>
                <a:spcPts val="5399"/>
              </a:lnSpc>
              <a:spcBef>
                <a:spcPct val="0"/>
              </a:spcBef>
            </a:pPr>
            <a:r>
              <a:rPr lang="en-US" sz="3599" spc="35">
                <a:solidFill>
                  <a:srgbClr val="FAFBFB"/>
                </a:solidFill>
                <a:latin typeface="Poppins Light Bold"/>
              </a:rPr>
              <a:t>Commencer à connaître les élèves</a:t>
            </a:r>
          </a:p>
        </p:txBody>
      </p:sp>
      <p:sp>
        <p:nvSpPr>
          <p:cNvPr id="10" name="Freeform 10"/>
          <p:cNvSpPr/>
          <p:nvPr/>
        </p:nvSpPr>
        <p:spPr>
          <a:xfrm>
            <a:off x="946985" y="6273175"/>
            <a:ext cx="2127504" cy="1196721"/>
          </a:xfrm>
          <a:custGeom>
            <a:avLst/>
            <a:gdLst/>
            <a:ahLst/>
            <a:cxnLst/>
            <a:rect l="l" t="t" r="r" b="b"/>
            <a:pathLst>
              <a:path w="2127504" h="1196721">
                <a:moveTo>
                  <a:pt x="0" y="0"/>
                </a:moveTo>
                <a:lnTo>
                  <a:pt x="2127504" y="0"/>
                </a:lnTo>
                <a:lnTo>
                  <a:pt x="2127504" y="1196721"/>
                </a:lnTo>
                <a:lnTo>
                  <a:pt x="0" y="1196721"/>
                </a:lnTo>
                <a:lnTo>
                  <a:pt x="0" y="0"/>
                </a:lnTo>
                <a:close/>
              </a:path>
            </a:pathLst>
          </a:custGeom>
          <a:blipFill>
            <a:blip r:embed="rId5"/>
            <a:stretch>
              <a:fillRect t="-19111" b="-19111"/>
            </a:stretch>
          </a:blipFill>
        </p:spPr>
      </p:sp>
      <p:sp>
        <p:nvSpPr>
          <p:cNvPr id="11" name="Freeform 11"/>
          <p:cNvSpPr/>
          <p:nvPr/>
        </p:nvSpPr>
        <p:spPr>
          <a:xfrm>
            <a:off x="1028700" y="8189202"/>
            <a:ext cx="2127504" cy="1196721"/>
          </a:xfrm>
          <a:custGeom>
            <a:avLst/>
            <a:gdLst/>
            <a:ahLst/>
            <a:cxnLst/>
            <a:rect l="l" t="t" r="r" b="b"/>
            <a:pathLst>
              <a:path w="2127504" h="1196721">
                <a:moveTo>
                  <a:pt x="0" y="0"/>
                </a:moveTo>
                <a:lnTo>
                  <a:pt x="2127504" y="0"/>
                </a:lnTo>
                <a:lnTo>
                  <a:pt x="2127504" y="1196721"/>
                </a:lnTo>
                <a:lnTo>
                  <a:pt x="0" y="1196721"/>
                </a:lnTo>
                <a:lnTo>
                  <a:pt x="0" y="0"/>
                </a:lnTo>
                <a:close/>
              </a:path>
            </a:pathLst>
          </a:custGeom>
          <a:blipFill>
            <a:blip r:embed="rId5"/>
            <a:stretch>
              <a:fillRect t="-19111" b="-19111"/>
            </a:stretch>
          </a:blipFill>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4287975" y="6448096"/>
            <a:ext cx="2971325" cy="2810204"/>
          </a:xfrm>
          <a:custGeom>
            <a:avLst/>
            <a:gdLst/>
            <a:ahLst/>
            <a:cxnLst/>
            <a:rect l="l" t="t" r="r" b="b"/>
            <a:pathLst>
              <a:path w="2971325" h="2810204">
                <a:moveTo>
                  <a:pt x="0" y="0"/>
                </a:moveTo>
                <a:lnTo>
                  <a:pt x="2971325" y="0"/>
                </a:lnTo>
                <a:lnTo>
                  <a:pt x="2971325" y="2810204"/>
                </a:lnTo>
                <a:lnTo>
                  <a:pt x="0" y="2810204"/>
                </a:lnTo>
                <a:lnTo>
                  <a:pt x="0" y="0"/>
                </a:lnTo>
                <a:close/>
              </a:path>
            </a:pathLst>
          </a:custGeom>
          <a:blipFill>
            <a:blip r:embed="rId3"/>
            <a:stretch>
              <a:fillRect l="-20844" r="-20844"/>
            </a:stretch>
          </a:blipFill>
        </p:spPr>
      </p:sp>
      <p:sp>
        <p:nvSpPr>
          <p:cNvPr id="3" name="TextBox 3"/>
          <p:cNvSpPr txBox="1"/>
          <p:nvPr/>
        </p:nvSpPr>
        <p:spPr>
          <a:xfrm>
            <a:off x="589631" y="2417272"/>
            <a:ext cx="17108737" cy="4001095"/>
          </a:xfrm>
          <a:prstGeom prst="rect">
            <a:avLst/>
          </a:prstGeom>
        </p:spPr>
        <p:txBody>
          <a:bodyPr lIns="0" tIns="0" rIns="0" bIns="0" rtlCol="0" anchor="t">
            <a:spAutoFit/>
          </a:bodyPr>
          <a:lstStyle/>
          <a:p>
            <a:pPr algn="l">
              <a:lnSpc>
                <a:spcPts val="5399"/>
              </a:lnSpc>
            </a:pPr>
            <a:r>
              <a:rPr lang="en-US" sz="3599" spc="35" dirty="0">
                <a:solidFill>
                  <a:srgbClr val="FFFFFF"/>
                </a:solidFill>
                <a:latin typeface="Poppins Light Bold"/>
              </a:rPr>
              <a:t>Le </a:t>
            </a:r>
            <a:r>
              <a:rPr lang="en-US" sz="3599" spc="35" dirty="0" err="1">
                <a:solidFill>
                  <a:srgbClr val="FFFFFF"/>
                </a:solidFill>
                <a:latin typeface="Poppins Light Bold"/>
              </a:rPr>
              <a:t>projet</a:t>
            </a:r>
            <a:r>
              <a:rPr lang="en-US" sz="3599" spc="35" dirty="0">
                <a:solidFill>
                  <a:srgbClr val="FFFFFF"/>
                </a:solidFill>
                <a:latin typeface="Poppins Light Bold"/>
              </a:rPr>
              <a:t> CYCLO </a:t>
            </a:r>
            <a:r>
              <a:rPr lang="en-US" sz="3599" spc="35" dirty="0" err="1">
                <a:solidFill>
                  <a:srgbClr val="FFFFFF"/>
                </a:solidFill>
                <a:latin typeface="Poppins Light Bold"/>
              </a:rPr>
              <a:t>auquel</a:t>
            </a:r>
            <a:r>
              <a:rPr lang="en-US" sz="3599" spc="35" dirty="0">
                <a:solidFill>
                  <a:srgbClr val="FFFFFF"/>
                </a:solidFill>
                <a:latin typeface="Poppins Light Bold"/>
              </a:rPr>
              <a:t> </a:t>
            </a:r>
            <a:r>
              <a:rPr lang="en-US" sz="3599" spc="35" dirty="0" err="1">
                <a:solidFill>
                  <a:srgbClr val="FFFFFF"/>
                </a:solidFill>
                <a:latin typeface="Poppins Light Bold"/>
              </a:rPr>
              <a:t>vous</a:t>
            </a:r>
            <a:r>
              <a:rPr lang="en-US" sz="3599" spc="35" dirty="0">
                <a:solidFill>
                  <a:srgbClr val="FFFFFF"/>
                </a:solidFill>
                <a:latin typeface="Poppins Light Bold"/>
              </a:rPr>
              <a:t> </a:t>
            </a:r>
            <a:r>
              <a:rPr lang="en-US" sz="3599" spc="35" dirty="0" err="1">
                <a:solidFill>
                  <a:srgbClr val="FFFFFF"/>
                </a:solidFill>
                <a:latin typeface="Poppins Light Bold"/>
              </a:rPr>
              <a:t>allez</a:t>
            </a:r>
            <a:r>
              <a:rPr lang="en-US" sz="3599" spc="35" dirty="0">
                <a:solidFill>
                  <a:srgbClr val="FFFFFF"/>
                </a:solidFill>
                <a:latin typeface="Poppins Light Bold"/>
              </a:rPr>
              <a:t> </a:t>
            </a:r>
            <a:r>
              <a:rPr lang="en-US" sz="3599" spc="35" dirty="0" err="1">
                <a:solidFill>
                  <a:srgbClr val="FFFFFF"/>
                </a:solidFill>
                <a:latin typeface="Poppins Light Bold"/>
              </a:rPr>
              <a:t>participer</a:t>
            </a:r>
            <a:r>
              <a:rPr lang="en-US" sz="3599" spc="35" dirty="0">
                <a:solidFill>
                  <a:srgbClr val="FFFFFF"/>
                </a:solidFill>
                <a:latin typeface="Poppins Light Bold"/>
              </a:rPr>
              <a:t> </a:t>
            </a:r>
            <a:r>
              <a:rPr lang="en-US" sz="3599" spc="35" dirty="0" err="1">
                <a:solidFill>
                  <a:srgbClr val="FFFFFF"/>
                </a:solidFill>
                <a:latin typeface="Poppins Light Bold"/>
              </a:rPr>
              <a:t>comporte</a:t>
            </a:r>
            <a:r>
              <a:rPr lang="en-US" sz="3599" spc="35" dirty="0">
                <a:solidFill>
                  <a:srgbClr val="FFFFFF"/>
                </a:solidFill>
                <a:latin typeface="Poppins Light Bold"/>
              </a:rPr>
              <a:t> </a:t>
            </a:r>
            <a:r>
              <a:rPr lang="en-US" sz="3599" spc="35" dirty="0" err="1">
                <a:solidFill>
                  <a:srgbClr val="FFFFFF"/>
                </a:solidFill>
                <a:latin typeface="Poppins Light Bold"/>
              </a:rPr>
              <a:t>plusieurs</a:t>
            </a:r>
            <a:r>
              <a:rPr lang="en-US" sz="3599" spc="35" dirty="0">
                <a:solidFill>
                  <a:srgbClr val="FFFFFF"/>
                </a:solidFill>
                <a:latin typeface="Poppins Light Bold"/>
              </a:rPr>
              <a:t> </a:t>
            </a:r>
            <a:r>
              <a:rPr lang="en-US" sz="3599" spc="35" dirty="0" err="1">
                <a:solidFill>
                  <a:srgbClr val="FFFFFF"/>
                </a:solidFill>
                <a:latin typeface="Poppins Light Bold"/>
              </a:rPr>
              <a:t>étapes</a:t>
            </a:r>
            <a:r>
              <a:rPr lang="en-US" sz="3599" spc="35" dirty="0">
                <a:solidFill>
                  <a:srgbClr val="FFFFFF"/>
                </a:solidFill>
                <a:latin typeface="Poppins Light Bold"/>
              </a:rPr>
              <a:t> :</a:t>
            </a:r>
          </a:p>
          <a:p>
            <a:pPr algn="l">
              <a:lnSpc>
                <a:spcPts val="5399"/>
              </a:lnSpc>
            </a:pPr>
            <a:r>
              <a:rPr lang="en-US" sz="3599" spc="35" dirty="0">
                <a:solidFill>
                  <a:srgbClr val="FFFFFF"/>
                </a:solidFill>
                <a:latin typeface="Poppins Light Bold"/>
              </a:rPr>
              <a:t>1.  Un travail </a:t>
            </a:r>
            <a:r>
              <a:rPr lang="en-US" sz="3599" spc="35" dirty="0" err="1">
                <a:solidFill>
                  <a:srgbClr val="FFFFFF"/>
                </a:solidFill>
                <a:latin typeface="Poppins Light Bold"/>
              </a:rPr>
              <a:t>en</a:t>
            </a:r>
            <a:r>
              <a:rPr lang="en-US" sz="3599" spc="35" dirty="0">
                <a:solidFill>
                  <a:srgbClr val="FFFFFF"/>
                </a:solidFill>
                <a:latin typeface="Poppins Light Bold"/>
              </a:rPr>
              <a:t> </a:t>
            </a:r>
            <a:r>
              <a:rPr lang="en-US" sz="3599" spc="35" dirty="0" err="1">
                <a:solidFill>
                  <a:srgbClr val="FFFFFF"/>
                </a:solidFill>
                <a:latin typeface="Poppins Light Bold"/>
              </a:rPr>
              <a:t>classe</a:t>
            </a:r>
            <a:endParaRPr lang="en-US" sz="3599" spc="35" dirty="0">
              <a:solidFill>
                <a:srgbClr val="FFFFFF"/>
              </a:solidFill>
              <a:latin typeface="Poppins Light Bold"/>
            </a:endParaRPr>
          </a:p>
          <a:p>
            <a:pPr algn="l">
              <a:lnSpc>
                <a:spcPts val="5399"/>
              </a:lnSpc>
            </a:pPr>
            <a:r>
              <a:rPr lang="en-US" sz="3599" spc="35" dirty="0">
                <a:solidFill>
                  <a:srgbClr val="FFFFFF"/>
                </a:solidFill>
                <a:latin typeface="Poppins Light Bold"/>
              </a:rPr>
              <a:t>2. Un travail </a:t>
            </a:r>
            <a:r>
              <a:rPr lang="en-US" sz="3599" spc="35" dirty="0" err="1">
                <a:solidFill>
                  <a:srgbClr val="FFFFFF"/>
                </a:solidFill>
                <a:latin typeface="Poppins Light Bold"/>
              </a:rPr>
              <a:t>d’apprentissage</a:t>
            </a:r>
            <a:r>
              <a:rPr lang="en-US" sz="3599" spc="35" dirty="0">
                <a:solidFill>
                  <a:srgbClr val="FFFFFF"/>
                </a:solidFill>
                <a:latin typeface="Poppins Light Bold"/>
              </a:rPr>
              <a:t> du </a:t>
            </a:r>
            <a:r>
              <a:rPr lang="en-US" sz="3599" spc="35" dirty="0" err="1">
                <a:solidFill>
                  <a:srgbClr val="FFFFFF"/>
                </a:solidFill>
                <a:latin typeface="Poppins Light Bold"/>
              </a:rPr>
              <a:t>maniement</a:t>
            </a:r>
            <a:r>
              <a:rPr lang="en-US" sz="3599" spc="35" dirty="0">
                <a:solidFill>
                  <a:srgbClr val="FFFFFF"/>
                </a:solidFill>
                <a:latin typeface="Poppins Light Bold"/>
              </a:rPr>
              <a:t> de la </a:t>
            </a:r>
            <a:r>
              <a:rPr lang="en-US" sz="3599" spc="35" dirty="0" err="1">
                <a:solidFill>
                  <a:srgbClr val="FFFFFF"/>
                </a:solidFill>
                <a:latin typeface="Poppins Light Bold"/>
              </a:rPr>
              <a:t>bicyclette</a:t>
            </a:r>
            <a:r>
              <a:rPr lang="en-US" sz="3599" spc="35" dirty="0">
                <a:solidFill>
                  <a:srgbClr val="FFFFFF"/>
                </a:solidFill>
                <a:latin typeface="Poppins Light Bold"/>
              </a:rPr>
              <a:t> et de son </a:t>
            </a:r>
            <a:r>
              <a:rPr lang="en-US" sz="3599" spc="35" dirty="0" err="1">
                <a:solidFill>
                  <a:srgbClr val="FFFFFF"/>
                </a:solidFill>
                <a:latin typeface="Poppins Light Bold"/>
              </a:rPr>
              <a:t>entretien</a:t>
            </a:r>
            <a:r>
              <a:rPr lang="en-US" sz="3599" spc="35" dirty="0">
                <a:solidFill>
                  <a:srgbClr val="FFFFFF"/>
                </a:solidFill>
                <a:latin typeface="Poppins Light Bold"/>
              </a:rPr>
              <a:t>.</a:t>
            </a:r>
          </a:p>
          <a:p>
            <a:pPr algn="l">
              <a:lnSpc>
                <a:spcPts val="5399"/>
              </a:lnSpc>
            </a:pPr>
            <a:r>
              <a:rPr lang="en-US" sz="3599" spc="35" dirty="0">
                <a:solidFill>
                  <a:srgbClr val="FFFFFF"/>
                </a:solidFill>
                <a:latin typeface="Poppins Light Bold"/>
              </a:rPr>
              <a:t>3. </a:t>
            </a:r>
            <a:r>
              <a:rPr lang="en-US" sz="3599" spc="35" dirty="0" err="1">
                <a:solidFill>
                  <a:srgbClr val="FFFFFF"/>
                </a:solidFill>
                <a:latin typeface="Poppins Light Bold"/>
              </a:rPr>
              <a:t>Selon</a:t>
            </a:r>
            <a:r>
              <a:rPr lang="en-US" sz="3599" spc="35" dirty="0">
                <a:solidFill>
                  <a:srgbClr val="FFFFFF"/>
                </a:solidFill>
                <a:latin typeface="Poppins Light Bold"/>
              </a:rPr>
              <a:t> les </a:t>
            </a:r>
            <a:r>
              <a:rPr lang="en-US" sz="3599" spc="35" dirty="0" err="1">
                <a:solidFill>
                  <a:srgbClr val="FFFFFF"/>
                </a:solidFill>
                <a:latin typeface="Poppins Light Bold"/>
              </a:rPr>
              <a:t>projets</a:t>
            </a:r>
            <a:r>
              <a:rPr lang="en-US" sz="3599" spc="35" dirty="0">
                <a:solidFill>
                  <a:srgbClr val="FFFFFF"/>
                </a:solidFill>
                <a:latin typeface="Poppins Light Bold"/>
              </a:rPr>
              <a:t>, </a:t>
            </a:r>
            <a:r>
              <a:rPr lang="en-US" sz="3599" spc="35" dirty="0" err="1">
                <a:solidFill>
                  <a:srgbClr val="FFFFFF"/>
                </a:solidFill>
                <a:latin typeface="Poppins Light Bold"/>
              </a:rPr>
              <a:t>une</a:t>
            </a:r>
            <a:r>
              <a:rPr lang="en-US" sz="3599" spc="35" dirty="0">
                <a:solidFill>
                  <a:srgbClr val="FFFFFF"/>
                </a:solidFill>
                <a:latin typeface="Poppins Light Bold"/>
              </a:rPr>
              <a:t> </a:t>
            </a:r>
            <a:r>
              <a:rPr lang="en-US" sz="3599" spc="35" dirty="0" err="1">
                <a:solidFill>
                  <a:srgbClr val="FFFFFF"/>
                </a:solidFill>
                <a:latin typeface="Poppins Light Bold"/>
              </a:rPr>
              <a:t>ou</a:t>
            </a:r>
            <a:r>
              <a:rPr lang="en-US" sz="3599" spc="35" dirty="0">
                <a:solidFill>
                  <a:srgbClr val="FFFFFF"/>
                </a:solidFill>
                <a:latin typeface="Poppins Light Bold"/>
              </a:rPr>
              <a:t> </a:t>
            </a:r>
            <a:r>
              <a:rPr lang="en-US" sz="3599" spc="35" dirty="0" err="1">
                <a:solidFill>
                  <a:srgbClr val="FFFFFF"/>
                </a:solidFill>
                <a:latin typeface="Poppins Light Bold"/>
              </a:rPr>
              <a:t>plusieurs</a:t>
            </a:r>
            <a:r>
              <a:rPr lang="en-US" sz="3599" spc="35" dirty="0">
                <a:solidFill>
                  <a:srgbClr val="FFFFFF"/>
                </a:solidFill>
                <a:latin typeface="Poppins Light Bold"/>
              </a:rPr>
              <a:t> sorties sur routes et </a:t>
            </a:r>
            <a:r>
              <a:rPr lang="en-US" sz="3599" spc="35" dirty="0" err="1">
                <a:solidFill>
                  <a:srgbClr val="FFFFFF"/>
                </a:solidFill>
                <a:latin typeface="Poppins Light Bold"/>
              </a:rPr>
              <a:t>chemins</a:t>
            </a:r>
            <a:r>
              <a:rPr lang="en-US" sz="3599" spc="35" dirty="0">
                <a:solidFill>
                  <a:srgbClr val="FFFFFF"/>
                </a:solidFill>
                <a:latin typeface="Poppins Light Bold"/>
              </a:rPr>
              <a:t>. </a:t>
            </a:r>
          </a:p>
          <a:p>
            <a:pPr algn="l">
              <a:lnSpc>
                <a:spcPts val="4200"/>
              </a:lnSpc>
            </a:pPr>
            <a:r>
              <a:rPr lang="en-US" sz="2800" spc="28" dirty="0">
                <a:solidFill>
                  <a:srgbClr val="222321"/>
                </a:solidFill>
                <a:latin typeface="Poppins Light Bold"/>
              </a:rPr>
              <a:t>.</a:t>
            </a:r>
          </a:p>
        </p:txBody>
      </p:sp>
      <p:sp>
        <p:nvSpPr>
          <p:cNvPr id="4" name="Freeform 4"/>
          <p:cNvSpPr/>
          <p:nvPr/>
        </p:nvSpPr>
        <p:spPr>
          <a:xfrm>
            <a:off x="1028700" y="6981653"/>
            <a:ext cx="3004492" cy="2553818"/>
          </a:xfrm>
          <a:custGeom>
            <a:avLst/>
            <a:gdLst/>
            <a:ahLst/>
            <a:cxnLst/>
            <a:rect l="l" t="t" r="r" b="b"/>
            <a:pathLst>
              <a:path w="3004492" h="2553818">
                <a:moveTo>
                  <a:pt x="0" y="0"/>
                </a:moveTo>
                <a:lnTo>
                  <a:pt x="3004492" y="0"/>
                </a:lnTo>
                <a:lnTo>
                  <a:pt x="3004492" y="2553818"/>
                </a:lnTo>
                <a:lnTo>
                  <a:pt x="0" y="25538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AutoShape 5"/>
          <p:cNvSpPr/>
          <p:nvPr/>
        </p:nvSpPr>
        <p:spPr>
          <a:xfrm>
            <a:off x="-318871" y="9402612"/>
            <a:ext cx="18925742" cy="1150106"/>
          </a:xfrm>
          <a:prstGeom prst="rect">
            <a:avLst/>
          </a:prstGeom>
          <a:solidFill>
            <a:srgbClr val="222321"/>
          </a:solidFill>
        </p:spPr>
      </p:sp>
      <p:sp>
        <p:nvSpPr>
          <p:cNvPr id="6" name="TextBox 6"/>
          <p:cNvSpPr txBox="1"/>
          <p:nvPr/>
        </p:nvSpPr>
        <p:spPr>
          <a:xfrm>
            <a:off x="3894037" y="489585"/>
            <a:ext cx="7081838" cy="925832"/>
          </a:xfrm>
          <a:prstGeom prst="rect">
            <a:avLst/>
          </a:prstGeom>
        </p:spPr>
        <p:txBody>
          <a:bodyPr lIns="0" tIns="0" rIns="0" bIns="0" rtlCol="0" anchor="t">
            <a:spAutoFit/>
          </a:bodyPr>
          <a:lstStyle/>
          <a:p>
            <a:pPr algn="ctr">
              <a:lnSpc>
                <a:spcPts val="7799"/>
              </a:lnSpc>
              <a:spcBef>
                <a:spcPct val="0"/>
              </a:spcBef>
            </a:pPr>
            <a:r>
              <a:rPr lang="en-US" sz="5199" spc="51">
                <a:solidFill>
                  <a:srgbClr val="FFFFFF"/>
                </a:solidFill>
                <a:latin typeface="Poppins Light"/>
              </a:rPr>
              <a:t>La définition du projet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4359579" y="6984611"/>
            <a:ext cx="2556636" cy="2418001"/>
          </a:xfrm>
          <a:custGeom>
            <a:avLst/>
            <a:gdLst/>
            <a:ahLst/>
            <a:cxnLst/>
            <a:rect l="l" t="t" r="r" b="b"/>
            <a:pathLst>
              <a:path w="2556636" h="2418001">
                <a:moveTo>
                  <a:pt x="0" y="0"/>
                </a:moveTo>
                <a:lnTo>
                  <a:pt x="2556636" y="0"/>
                </a:lnTo>
                <a:lnTo>
                  <a:pt x="2556636" y="2418001"/>
                </a:lnTo>
                <a:lnTo>
                  <a:pt x="0" y="2418001"/>
                </a:lnTo>
                <a:lnTo>
                  <a:pt x="0" y="0"/>
                </a:lnTo>
                <a:close/>
              </a:path>
            </a:pathLst>
          </a:custGeom>
          <a:blipFill>
            <a:blip r:embed="rId3"/>
            <a:stretch>
              <a:fillRect l="-20844" r="-20844"/>
            </a:stretch>
          </a:blipFill>
        </p:spPr>
      </p:sp>
      <p:sp>
        <p:nvSpPr>
          <p:cNvPr id="3" name="TextBox 3"/>
          <p:cNvSpPr txBox="1"/>
          <p:nvPr/>
        </p:nvSpPr>
        <p:spPr>
          <a:xfrm>
            <a:off x="589631" y="2417272"/>
            <a:ext cx="17108737" cy="6078587"/>
          </a:xfrm>
          <a:prstGeom prst="rect">
            <a:avLst/>
          </a:prstGeom>
        </p:spPr>
        <p:txBody>
          <a:bodyPr lIns="0" tIns="0" rIns="0" bIns="0" rtlCol="0" anchor="t">
            <a:spAutoFit/>
          </a:bodyPr>
          <a:lstStyle/>
          <a:p>
            <a:pPr algn="l">
              <a:lnSpc>
                <a:spcPts val="5399"/>
              </a:lnSpc>
            </a:pPr>
            <a:r>
              <a:rPr lang="en-US" sz="3599" spc="35" dirty="0" err="1">
                <a:solidFill>
                  <a:srgbClr val="FFFFFF"/>
                </a:solidFill>
                <a:latin typeface="Poppins Light Bold"/>
              </a:rPr>
              <a:t>Votre</a:t>
            </a:r>
            <a:r>
              <a:rPr lang="en-US" sz="3599" spc="35" dirty="0">
                <a:solidFill>
                  <a:srgbClr val="FFFFFF"/>
                </a:solidFill>
                <a:latin typeface="Poppins Light Bold"/>
              </a:rPr>
              <a:t> </a:t>
            </a:r>
            <a:r>
              <a:rPr lang="en-US" sz="3599" spc="35" dirty="0" err="1">
                <a:solidFill>
                  <a:srgbClr val="FFFFFF"/>
                </a:solidFill>
                <a:latin typeface="Poppins Light Bold"/>
              </a:rPr>
              <a:t>rôle</a:t>
            </a:r>
            <a:r>
              <a:rPr lang="en-US" sz="3599" spc="35" dirty="0">
                <a:solidFill>
                  <a:srgbClr val="FFFFFF"/>
                </a:solidFill>
                <a:latin typeface="Poppins Light Bold"/>
              </a:rPr>
              <a:t> pendant la sortie </a:t>
            </a:r>
            <a:r>
              <a:rPr lang="en-US" sz="3599" spc="35" dirty="0" err="1">
                <a:solidFill>
                  <a:srgbClr val="FFFFFF"/>
                </a:solidFill>
                <a:latin typeface="Poppins Light Bold"/>
              </a:rPr>
              <a:t>est</a:t>
            </a:r>
            <a:r>
              <a:rPr lang="en-US" sz="3599" spc="35" dirty="0">
                <a:solidFill>
                  <a:srgbClr val="FFFFFF"/>
                </a:solidFill>
                <a:latin typeface="Poppins Light Bold"/>
              </a:rPr>
              <a:t> :</a:t>
            </a:r>
          </a:p>
          <a:p>
            <a:pPr algn="l">
              <a:lnSpc>
                <a:spcPts val="5399"/>
              </a:lnSpc>
            </a:pPr>
            <a:endParaRPr lang="en-US" sz="3599" spc="35" dirty="0">
              <a:solidFill>
                <a:srgbClr val="FFFFFF"/>
              </a:solidFill>
              <a:latin typeface="Poppins Light Bold"/>
            </a:endParaRPr>
          </a:p>
          <a:p>
            <a:pPr marL="571500" indent="-571500" algn="l">
              <a:lnSpc>
                <a:spcPts val="5399"/>
              </a:lnSpc>
              <a:buFont typeface="Wingdings" panose="05000000000000000000" pitchFamily="2" charset="2"/>
              <a:buChar char="ü"/>
            </a:pPr>
            <a:r>
              <a:rPr lang="en-US" sz="3599" spc="35" dirty="0">
                <a:solidFill>
                  <a:srgbClr val="FFFFFF"/>
                </a:solidFill>
                <a:latin typeface="Poppins Light Bold"/>
              </a:rPr>
              <a:t> de </a:t>
            </a:r>
            <a:r>
              <a:rPr lang="en-US" sz="3599" spc="35" dirty="0" err="1">
                <a:solidFill>
                  <a:srgbClr val="FFFFFF"/>
                </a:solidFill>
                <a:latin typeface="Poppins Light Bold"/>
              </a:rPr>
              <a:t>participer</a:t>
            </a:r>
            <a:r>
              <a:rPr lang="en-US" sz="3599" spc="35" dirty="0">
                <a:solidFill>
                  <a:srgbClr val="FFFFFF"/>
                </a:solidFill>
                <a:latin typeface="Poppins Light Bold"/>
              </a:rPr>
              <a:t> à la </a:t>
            </a:r>
            <a:r>
              <a:rPr lang="en-US" sz="3599" spc="35" dirty="0" err="1">
                <a:solidFill>
                  <a:srgbClr val="FFFFFF"/>
                </a:solidFill>
                <a:latin typeface="Poppins Light Bold"/>
              </a:rPr>
              <a:t>sécurité</a:t>
            </a:r>
            <a:r>
              <a:rPr lang="en-US" sz="3599" spc="35" dirty="0">
                <a:solidFill>
                  <a:srgbClr val="FFFFFF"/>
                </a:solidFill>
                <a:latin typeface="Poppins Light Bold"/>
              </a:rPr>
              <a:t> du </a:t>
            </a:r>
            <a:r>
              <a:rPr lang="en-US" sz="3599" spc="35" dirty="0" err="1">
                <a:solidFill>
                  <a:srgbClr val="FFFFFF"/>
                </a:solidFill>
                <a:latin typeface="Poppins Light Bold"/>
              </a:rPr>
              <a:t>groupe</a:t>
            </a:r>
            <a:r>
              <a:rPr lang="en-US" sz="3599" spc="35" dirty="0">
                <a:solidFill>
                  <a:srgbClr val="FFFFFF"/>
                </a:solidFill>
                <a:latin typeface="Poppins Light Bold"/>
              </a:rPr>
              <a:t> </a:t>
            </a:r>
          </a:p>
          <a:p>
            <a:pPr algn="l">
              <a:lnSpc>
                <a:spcPts val="5399"/>
              </a:lnSpc>
            </a:pPr>
            <a:endParaRPr lang="en-US" sz="3599" spc="35" dirty="0">
              <a:solidFill>
                <a:srgbClr val="FFFFFF"/>
              </a:solidFill>
              <a:latin typeface="Poppins Light Bold"/>
            </a:endParaRPr>
          </a:p>
          <a:p>
            <a:pPr marL="571500" indent="-571500" algn="l">
              <a:lnSpc>
                <a:spcPts val="5399"/>
              </a:lnSpc>
              <a:buFont typeface="Wingdings" panose="05000000000000000000" pitchFamily="2" charset="2"/>
              <a:buChar char="ü"/>
            </a:pPr>
            <a:r>
              <a:rPr lang="en-US" sz="3599" spc="35" dirty="0">
                <a:solidFill>
                  <a:srgbClr val="FFFFFF"/>
                </a:solidFill>
                <a:latin typeface="Poppins Light Bold"/>
              </a:rPr>
              <a:t> </a:t>
            </a:r>
            <a:r>
              <a:rPr lang="en-US" sz="3599" spc="35" dirty="0" err="1">
                <a:solidFill>
                  <a:srgbClr val="FFFFFF"/>
                </a:solidFill>
                <a:latin typeface="Poppins Light Bold"/>
              </a:rPr>
              <a:t>d’anticiper</a:t>
            </a:r>
            <a:r>
              <a:rPr lang="en-US" sz="3599" spc="35" dirty="0">
                <a:solidFill>
                  <a:srgbClr val="FFFFFF"/>
                </a:solidFill>
                <a:latin typeface="Poppins Light Bold"/>
              </a:rPr>
              <a:t> et de </a:t>
            </a:r>
            <a:r>
              <a:rPr lang="en-US" sz="3599" spc="35" dirty="0" err="1">
                <a:solidFill>
                  <a:srgbClr val="FFFFFF"/>
                </a:solidFill>
                <a:latin typeface="Poppins Light Bold"/>
              </a:rPr>
              <a:t>réguler</a:t>
            </a:r>
            <a:r>
              <a:rPr lang="en-US" sz="3599" spc="35" dirty="0">
                <a:solidFill>
                  <a:srgbClr val="FFFFFF"/>
                </a:solidFill>
                <a:latin typeface="Poppins Light Bold"/>
              </a:rPr>
              <a:t> les </a:t>
            </a:r>
            <a:r>
              <a:rPr lang="en-US" sz="3599" spc="35" dirty="0" err="1">
                <a:solidFill>
                  <a:srgbClr val="FFFFFF"/>
                </a:solidFill>
                <a:latin typeface="Poppins Light Bold"/>
              </a:rPr>
              <a:t>problèmes</a:t>
            </a:r>
            <a:r>
              <a:rPr lang="en-US" sz="3599" spc="35" dirty="0">
                <a:solidFill>
                  <a:srgbClr val="FFFFFF"/>
                </a:solidFill>
                <a:latin typeface="Poppins Light Bold"/>
              </a:rPr>
              <a:t> </a:t>
            </a:r>
          </a:p>
          <a:p>
            <a:pPr algn="l">
              <a:lnSpc>
                <a:spcPts val="5399"/>
              </a:lnSpc>
            </a:pPr>
            <a:endParaRPr lang="en-US" sz="3599" spc="35" dirty="0">
              <a:solidFill>
                <a:srgbClr val="FFFFFF"/>
              </a:solidFill>
              <a:latin typeface="Poppins Light Bold"/>
            </a:endParaRPr>
          </a:p>
          <a:p>
            <a:pPr marL="571500" indent="-571500" algn="l">
              <a:lnSpc>
                <a:spcPts val="5399"/>
              </a:lnSpc>
              <a:buFont typeface="Wingdings" panose="05000000000000000000" pitchFamily="2" charset="2"/>
              <a:buChar char="ü"/>
            </a:pPr>
            <a:r>
              <a:rPr lang="en-US" sz="3599" spc="35" dirty="0">
                <a:solidFill>
                  <a:srgbClr val="FFFFFF"/>
                </a:solidFill>
                <a:latin typeface="Poppins Light Bold"/>
              </a:rPr>
              <a:t> de </a:t>
            </a:r>
            <a:r>
              <a:rPr lang="en-US" sz="3599" spc="35" dirty="0" err="1">
                <a:solidFill>
                  <a:srgbClr val="FFFFFF"/>
                </a:solidFill>
                <a:latin typeface="Poppins Light Bold"/>
              </a:rPr>
              <a:t>prendre</a:t>
            </a:r>
            <a:r>
              <a:rPr lang="en-US" sz="3599" spc="35" dirty="0">
                <a:solidFill>
                  <a:srgbClr val="FFFFFF"/>
                </a:solidFill>
                <a:latin typeface="Poppins Light Bold"/>
              </a:rPr>
              <a:t> </a:t>
            </a:r>
            <a:r>
              <a:rPr lang="en-US" sz="3599" spc="35" dirty="0" err="1">
                <a:solidFill>
                  <a:srgbClr val="FFFFFF"/>
                </a:solidFill>
                <a:latin typeface="Poppins Light Bold"/>
              </a:rPr>
              <a:t>en</a:t>
            </a:r>
            <a:r>
              <a:rPr lang="en-US" sz="3599" spc="35" dirty="0">
                <a:solidFill>
                  <a:srgbClr val="FFFFFF"/>
                </a:solidFill>
                <a:latin typeface="Poppins Light Bold"/>
              </a:rPr>
              <a:t> </a:t>
            </a:r>
            <a:r>
              <a:rPr lang="en-US" sz="3599" spc="35" dirty="0" err="1">
                <a:solidFill>
                  <a:srgbClr val="FFFFFF"/>
                </a:solidFill>
                <a:latin typeface="Poppins Light Bold"/>
              </a:rPr>
              <a:t>responsabilité</a:t>
            </a:r>
            <a:r>
              <a:rPr lang="en-US" sz="3599" spc="35" dirty="0">
                <a:solidFill>
                  <a:srgbClr val="FFFFFF"/>
                </a:solidFill>
                <a:latin typeface="Poppins Light Bold"/>
              </a:rPr>
              <a:t> un </a:t>
            </a:r>
            <a:r>
              <a:rPr lang="en-US" sz="3599" spc="35" dirty="0" err="1">
                <a:solidFill>
                  <a:srgbClr val="FFFFFF"/>
                </a:solidFill>
                <a:latin typeface="Poppins Light Bold"/>
              </a:rPr>
              <a:t>groupe</a:t>
            </a:r>
            <a:endParaRPr lang="en-US" sz="3599" spc="35" dirty="0">
              <a:solidFill>
                <a:srgbClr val="FFFFFF"/>
              </a:solidFill>
              <a:latin typeface="Poppins Light Bold"/>
            </a:endParaRPr>
          </a:p>
          <a:p>
            <a:pPr algn="l">
              <a:lnSpc>
                <a:spcPts val="5399"/>
              </a:lnSpc>
            </a:pPr>
            <a:endParaRPr lang="en-US" sz="3599" spc="35" dirty="0">
              <a:solidFill>
                <a:srgbClr val="FFFFFF"/>
              </a:solidFill>
              <a:latin typeface="Poppins Light Bold"/>
            </a:endParaRPr>
          </a:p>
          <a:p>
            <a:pPr algn="l">
              <a:lnSpc>
                <a:spcPts val="4200"/>
              </a:lnSpc>
            </a:pPr>
            <a:r>
              <a:rPr lang="en-US" sz="2800" spc="28" dirty="0">
                <a:solidFill>
                  <a:srgbClr val="222321"/>
                </a:solidFill>
                <a:latin typeface="Poppins Light Bold"/>
              </a:rPr>
              <a:t>.</a:t>
            </a:r>
          </a:p>
        </p:txBody>
      </p:sp>
      <p:sp>
        <p:nvSpPr>
          <p:cNvPr id="4" name="Freeform 4"/>
          <p:cNvSpPr/>
          <p:nvPr/>
        </p:nvSpPr>
        <p:spPr>
          <a:xfrm>
            <a:off x="1336316" y="7243126"/>
            <a:ext cx="2696876" cy="2292345"/>
          </a:xfrm>
          <a:custGeom>
            <a:avLst/>
            <a:gdLst/>
            <a:ahLst/>
            <a:cxnLst/>
            <a:rect l="l" t="t" r="r" b="b"/>
            <a:pathLst>
              <a:path w="2696876" h="2292345">
                <a:moveTo>
                  <a:pt x="0" y="0"/>
                </a:moveTo>
                <a:lnTo>
                  <a:pt x="2696876" y="0"/>
                </a:lnTo>
                <a:lnTo>
                  <a:pt x="2696876" y="2292345"/>
                </a:lnTo>
                <a:lnTo>
                  <a:pt x="0" y="22923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AutoShape 5"/>
          <p:cNvSpPr/>
          <p:nvPr/>
        </p:nvSpPr>
        <p:spPr>
          <a:xfrm>
            <a:off x="-318871" y="9402612"/>
            <a:ext cx="18925742" cy="1150106"/>
          </a:xfrm>
          <a:prstGeom prst="rect">
            <a:avLst/>
          </a:prstGeom>
          <a:solidFill>
            <a:srgbClr val="222321"/>
          </a:solidFill>
        </p:spPr>
      </p:sp>
      <p:sp>
        <p:nvSpPr>
          <p:cNvPr id="6" name="TextBox 6"/>
          <p:cNvSpPr txBox="1"/>
          <p:nvPr/>
        </p:nvSpPr>
        <p:spPr>
          <a:xfrm>
            <a:off x="3512402" y="489585"/>
            <a:ext cx="10375107" cy="1906907"/>
          </a:xfrm>
          <a:prstGeom prst="rect">
            <a:avLst/>
          </a:prstGeom>
        </p:spPr>
        <p:txBody>
          <a:bodyPr lIns="0" tIns="0" rIns="0" bIns="0" rtlCol="0" anchor="t">
            <a:spAutoFit/>
          </a:bodyPr>
          <a:lstStyle/>
          <a:p>
            <a:pPr algn="ctr">
              <a:lnSpc>
                <a:spcPts val="7799"/>
              </a:lnSpc>
            </a:pPr>
            <a:r>
              <a:rPr lang="en-US" sz="5199" spc="51">
                <a:solidFill>
                  <a:srgbClr val="FFFFFF"/>
                </a:solidFill>
                <a:latin typeface="Poppins Light Bold"/>
              </a:rPr>
              <a:t>Le rôle de l’adulte agréé</a:t>
            </a:r>
          </a:p>
          <a:p>
            <a:pPr algn="ctr">
              <a:lnSpc>
                <a:spcPts val="7799"/>
              </a:lnSpc>
              <a:spcBef>
                <a:spcPct val="0"/>
              </a:spcBef>
            </a:pPr>
            <a:endParaRPr lang="en-US" sz="5199" spc="51">
              <a:solidFill>
                <a:srgbClr val="FFFFFF"/>
              </a:solidFill>
              <a:latin typeface="Poppins Light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4359579" y="6984611"/>
            <a:ext cx="2556636" cy="2418001"/>
          </a:xfrm>
          <a:custGeom>
            <a:avLst/>
            <a:gdLst/>
            <a:ahLst/>
            <a:cxnLst/>
            <a:rect l="l" t="t" r="r" b="b"/>
            <a:pathLst>
              <a:path w="2556636" h="2418001">
                <a:moveTo>
                  <a:pt x="0" y="0"/>
                </a:moveTo>
                <a:lnTo>
                  <a:pt x="2556636" y="0"/>
                </a:lnTo>
                <a:lnTo>
                  <a:pt x="2556636" y="2418001"/>
                </a:lnTo>
                <a:lnTo>
                  <a:pt x="0" y="2418001"/>
                </a:lnTo>
                <a:lnTo>
                  <a:pt x="0" y="0"/>
                </a:lnTo>
                <a:close/>
              </a:path>
            </a:pathLst>
          </a:custGeom>
          <a:blipFill>
            <a:blip r:embed="rId3"/>
            <a:stretch>
              <a:fillRect l="-20844" r="-20844"/>
            </a:stretch>
          </a:blipFill>
        </p:spPr>
      </p:sp>
      <p:sp>
        <p:nvSpPr>
          <p:cNvPr id="3" name="TextBox 3"/>
          <p:cNvSpPr txBox="1"/>
          <p:nvPr/>
        </p:nvSpPr>
        <p:spPr>
          <a:xfrm>
            <a:off x="589631" y="2417272"/>
            <a:ext cx="17108737" cy="5240655"/>
          </a:xfrm>
          <a:prstGeom prst="rect">
            <a:avLst/>
          </a:prstGeom>
        </p:spPr>
        <p:txBody>
          <a:bodyPr lIns="0" tIns="0" rIns="0" bIns="0" rtlCol="0" anchor="t">
            <a:spAutoFit/>
          </a:bodyPr>
          <a:lstStyle/>
          <a:p>
            <a:pPr algn="l">
              <a:lnSpc>
                <a:spcPts val="5399"/>
              </a:lnSpc>
            </a:pPr>
            <a:r>
              <a:rPr lang="en-US" sz="3599" spc="35">
                <a:solidFill>
                  <a:srgbClr val="FFFFFF"/>
                </a:solidFill>
                <a:latin typeface="Poppins Light Bold"/>
              </a:rPr>
              <a:t>Votre action devra s’articuler autour de 3 axes :</a:t>
            </a:r>
          </a:p>
          <a:p>
            <a:pPr algn="l">
              <a:lnSpc>
                <a:spcPts val="5399"/>
              </a:lnSpc>
            </a:pPr>
            <a:endParaRPr lang="en-US" sz="3599" spc="35">
              <a:solidFill>
                <a:srgbClr val="FFFFFF"/>
              </a:solidFill>
              <a:latin typeface="Poppins Light Bold"/>
            </a:endParaRPr>
          </a:p>
          <a:p>
            <a:pPr algn="l">
              <a:lnSpc>
                <a:spcPts val="5399"/>
              </a:lnSpc>
            </a:pPr>
            <a:r>
              <a:rPr lang="en-US" sz="3599" spc="35">
                <a:solidFill>
                  <a:srgbClr val="FFFFFF"/>
                </a:solidFill>
                <a:latin typeface="Poppins Light Bold"/>
              </a:rPr>
              <a:t>1. Votre connaissance préalable des enfants.</a:t>
            </a:r>
          </a:p>
          <a:p>
            <a:pPr algn="l">
              <a:lnSpc>
                <a:spcPts val="5399"/>
              </a:lnSpc>
            </a:pPr>
            <a:endParaRPr lang="en-US" sz="3599" spc="35">
              <a:solidFill>
                <a:srgbClr val="FFFFFF"/>
              </a:solidFill>
              <a:latin typeface="Poppins Light Bold"/>
            </a:endParaRPr>
          </a:p>
          <a:p>
            <a:pPr algn="l">
              <a:lnSpc>
                <a:spcPts val="5399"/>
              </a:lnSpc>
            </a:pPr>
            <a:r>
              <a:rPr lang="en-US" sz="3599" spc="35">
                <a:solidFill>
                  <a:srgbClr val="FFFFFF"/>
                </a:solidFill>
                <a:latin typeface="Poppins Light Bold"/>
              </a:rPr>
              <a:t>2. La clarté des consignes de roulage.</a:t>
            </a:r>
          </a:p>
          <a:p>
            <a:pPr algn="l">
              <a:lnSpc>
                <a:spcPts val="5399"/>
              </a:lnSpc>
            </a:pPr>
            <a:endParaRPr lang="en-US" sz="3599" spc="35">
              <a:solidFill>
                <a:srgbClr val="FFFFFF"/>
              </a:solidFill>
              <a:latin typeface="Poppins Light Bold"/>
            </a:endParaRPr>
          </a:p>
          <a:p>
            <a:pPr algn="l">
              <a:lnSpc>
                <a:spcPts val="5399"/>
              </a:lnSpc>
            </a:pPr>
            <a:r>
              <a:rPr lang="en-US" sz="3599" spc="35">
                <a:solidFill>
                  <a:srgbClr val="FFFFFF"/>
                </a:solidFill>
                <a:latin typeface="Poppins Light Bold"/>
              </a:rPr>
              <a:t>3. Vos interventions.</a:t>
            </a:r>
          </a:p>
          <a:p>
            <a:pPr algn="l">
              <a:lnSpc>
                <a:spcPts val="4200"/>
              </a:lnSpc>
            </a:pPr>
            <a:endParaRPr lang="en-US" sz="3599" spc="35">
              <a:solidFill>
                <a:srgbClr val="FFFFFF"/>
              </a:solidFill>
              <a:latin typeface="Poppins Light Bold"/>
            </a:endParaRPr>
          </a:p>
        </p:txBody>
      </p:sp>
      <p:sp>
        <p:nvSpPr>
          <p:cNvPr id="4" name="Freeform 4"/>
          <p:cNvSpPr/>
          <p:nvPr/>
        </p:nvSpPr>
        <p:spPr>
          <a:xfrm>
            <a:off x="1336316" y="7243126"/>
            <a:ext cx="2696876" cy="2292345"/>
          </a:xfrm>
          <a:custGeom>
            <a:avLst/>
            <a:gdLst/>
            <a:ahLst/>
            <a:cxnLst/>
            <a:rect l="l" t="t" r="r" b="b"/>
            <a:pathLst>
              <a:path w="2696876" h="2292345">
                <a:moveTo>
                  <a:pt x="0" y="0"/>
                </a:moveTo>
                <a:lnTo>
                  <a:pt x="2696876" y="0"/>
                </a:lnTo>
                <a:lnTo>
                  <a:pt x="2696876" y="2292345"/>
                </a:lnTo>
                <a:lnTo>
                  <a:pt x="0" y="22923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AutoShape 5"/>
          <p:cNvSpPr/>
          <p:nvPr/>
        </p:nvSpPr>
        <p:spPr>
          <a:xfrm>
            <a:off x="-318871" y="9402612"/>
            <a:ext cx="18925742" cy="1150106"/>
          </a:xfrm>
          <a:prstGeom prst="rect">
            <a:avLst/>
          </a:prstGeom>
          <a:solidFill>
            <a:srgbClr val="222321"/>
          </a:solidFill>
        </p:spPr>
      </p:sp>
      <p:sp>
        <p:nvSpPr>
          <p:cNvPr id="6" name="TextBox 6"/>
          <p:cNvSpPr txBox="1"/>
          <p:nvPr/>
        </p:nvSpPr>
        <p:spPr>
          <a:xfrm>
            <a:off x="3512402" y="489585"/>
            <a:ext cx="10375107" cy="1906907"/>
          </a:xfrm>
          <a:prstGeom prst="rect">
            <a:avLst/>
          </a:prstGeom>
        </p:spPr>
        <p:txBody>
          <a:bodyPr lIns="0" tIns="0" rIns="0" bIns="0" rtlCol="0" anchor="t">
            <a:spAutoFit/>
          </a:bodyPr>
          <a:lstStyle/>
          <a:p>
            <a:pPr algn="ctr">
              <a:lnSpc>
                <a:spcPts val="7799"/>
              </a:lnSpc>
            </a:pPr>
            <a:r>
              <a:rPr lang="en-US" sz="5199" spc="51">
                <a:solidFill>
                  <a:srgbClr val="FFFFFF"/>
                </a:solidFill>
                <a:latin typeface="Poppins Light Bold"/>
              </a:rPr>
              <a:t>Le rôle de l’adulte agréé(suite)</a:t>
            </a:r>
          </a:p>
          <a:p>
            <a:pPr algn="ctr">
              <a:lnSpc>
                <a:spcPts val="7799"/>
              </a:lnSpc>
              <a:spcBef>
                <a:spcPct val="0"/>
              </a:spcBef>
            </a:pPr>
            <a:endParaRPr lang="en-US" sz="5199" spc="51">
              <a:solidFill>
                <a:srgbClr val="FFFFFF"/>
              </a:solidFill>
              <a:latin typeface="Poppins Light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4359579" y="6984611"/>
            <a:ext cx="2556636" cy="2418001"/>
          </a:xfrm>
          <a:custGeom>
            <a:avLst/>
            <a:gdLst/>
            <a:ahLst/>
            <a:cxnLst/>
            <a:rect l="l" t="t" r="r" b="b"/>
            <a:pathLst>
              <a:path w="2556636" h="2418001">
                <a:moveTo>
                  <a:pt x="0" y="0"/>
                </a:moveTo>
                <a:lnTo>
                  <a:pt x="2556636" y="0"/>
                </a:lnTo>
                <a:lnTo>
                  <a:pt x="2556636" y="2418001"/>
                </a:lnTo>
                <a:lnTo>
                  <a:pt x="0" y="2418001"/>
                </a:lnTo>
                <a:lnTo>
                  <a:pt x="0" y="0"/>
                </a:lnTo>
                <a:close/>
              </a:path>
            </a:pathLst>
          </a:custGeom>
          <a:blipFill>
            <a:blip r:embed="rId3"/>
            <a:stretch>
              <a:fillRect l="-20844" r="-20844"/>
            </a:stretch>
          </a:blipFill>
        </p:spPr>
      </p:sp>
      <p:sp>
        <p:nvSpPr>
          <p:cNvPr id="3" name="TextBox 3"/>
          <p:cNvSpPr txBox="1"/>
          <p:nvPr/>
        </p:nvSpPr>
        <p:spPr>
          <a:xfrm>
            <a:off x="589631" y="2417272"/>
            <a:ext cx="17108737" cy="5240655"/>
          </a:xfrm>
          <a:prstGeom prst="rect">
            <a:avLst/>
          </a:prstGeom>
        </p:spPr>
        <p:txBody>
          <a:bodyPr lIns="0" tIns="0" rIns="0" bIns="0" rtlCol="0" anchor="t">
            <a:spAutoFit/>
          </a:bodyPr>
          <a:lstStyle/>
          <a:p>
            <a:pPr algn="l">
              <a:lnSpc>
                <a:spcPts val="5399"/>
              </a:lnSpc>
            </a:pPr>
            <a:r>
              <a:rPr lang="en-US" sz="3599" spc="35">
                <a:solidFill>
                  <a:srgbClr val="FFFFFF"/>
                </a:solidFill>
                <a:latin typeface="Poppins Light Bold"/>
              </a:rPr>
              <a:t>Deux moments importants :</a:t>
            </a:r>
          </a:p>
          <a:p>
            <a:pPr algn="l">
              <a:lnSpc>
                <a:spcPts val="5399"/>
              </a:lnSpc>
            </a:pPr>
            <a:endParaRPr lang="en-US" sz="3599" spc="35">
              <a:solidFill>
                <a:srgbClr val="FFFFFF"/>
              </a:solidFill>
              <a:latin typeface="Poppins Light Bold"/>
            </a:endParaRPr>
          </a:p>
          <a:p>
            <a:pPr algn="l">
              <a:lnSpc>
                <a:spcPts val="5399"/>
              </a:lnSpc>
            </a:pPr>
            <a:r>
              <a:rPr lang="en-US" sz="3599" spc="35">
                <a:solidFill>
                  <a:srgbClr val="FFFFFF"/>
                </a:solidFill>
                <a:latin typeface="Poppins Light Bold"/>
              </a:rPr>
              <a:t> Le rassemblement : le matériel / les groupes.</a:t>
            </a:r>
          </a:p>
          <a:p>
            <a:pPr algn="l">
              <a:lnSpc>
                <a:spcPts val="5399"/>
              </a:lnSpc>
            </a:pPr>
            <a:endParaRPr lang="en-US" sz="3599" spc="35">
              <a:solidFill>
                <a:srgbClr val="FFFFFF"/>
              </a:solidFill>
              <a:latin typeface="Poppins Light Bold"/>
            </a:endParaRPr>
          </a:p>
          <a:p>
            <a:pPr algn="l">
              <a:lnSpc>
                <a:spcPts val="5399"/>
              </a:lnSpc>
            </a:pPr>
            <a:r>
              <a:rPr lang="en-US" sz="3599" spc="35">
                <a:solidFill>
                  <a:srgbClr val="FFFFFF"/>
                </a:solidFill>
                <a:latin typeface="Poppins Light Bold"/>
              </a:rPr>
              <a:t> La sortie : le départ </a:t>
            </a:r>
          </a:p>
          <a:p>
            <a:pPr algn="l">
              <a:lnSpc>
                <a:spcPts val="5399"/>
              </a:lnSpc>
            </a:pPr>
            <a:r>
              <a:rPr lang="en-US" sz="3599" spc="35">
                <a:solidFill>
                  <a:srgbClr val="FFFFFF"/>
                </a:solidFill>
                <a:latin typeface="Poppins Light Bold"/>
              </a:rPr>
              <a:t>                      pendant le parcours</a:t>
            </a:r>
          </a:p>
          <a:p>
            <a:pPr algn="l">
              <a:lnSpc>
                <a:spcPts val="5399"/>
              </a:lnSpc>
            </a:pPr>
            <a:r>
              <a:rPr lang="en-US" sz="3599" spc="35">
                <a:solidFill>
                  <a:srgbClr val="FFFFFF"/>
                </a:solidFill>
                <a:latin typeface="Poppins Light Bold"/>
              </a:rPr>
              <a:t>                          le retour à l’école.</a:t>
            </a:r>
          </a:p>
          <a:p>
            <a:pPr algn="l">
              <a:lnSpc>
                <a:spcPts val="4200"/>
              </a:lnSpc>
            </a:pPr>
            <a:endParaRPr lang="en-US" sz="3599" spc="35">
              <a:solidFill>
                <a:srgbClr val="FFFFFF"/>
              </a:solidFill>
              <a:latin typeface="Poppins Light Bold"/>
            </a:endParaRPr>
          </a:p>
        </p:txBody>
      </p:sp>
      <p:sp>
        <p:nvSpPr>
          <p:cNvPr id="4" name="Freeform 4"/>
          <p:cNvSpPr/>
          <p:nvPr/>
        </p:nvSpPr>
        <p:spPr>
          <a:xfrm>
            <a:off x="1336316" y="7243126"/>
            <a:ext cx="2696876" cy="2292345"/>
          </a:xfrm>
          <a:custGeom>
            <a:avLst/>
            <a:gdLst/>
            <a:ahLst/>
            <a:cxnLst/>
            <a:rect l="l" t="t" r="r" b="b"/>
            <a:pathLst>
              <a:path w="2696876" h="2292345">
                <a:moveTo>
                  <a:pt x="0" y="0"/>
                </a:moveTo>
                <a:lnTo>
                  <a:pt x="2696876" y="0"/>
                </a:lnTo>
                <a:lnTo>
                  <a:pt x="2696876" y="2292345"/>
                </a:lnTo>
                <a:lnTo>
                  <a:pt x="0" y="22923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AutoShape 5"/>
          <p:cNvSpPr/>
          <p:nvPr/>
        </p:nvSpPr>
        <p:spPr>
          <a:xfrm>
            <a:off x="-318871" y="9402612"/>
            <a:ext cx="18925742" cy="1150106"/>
          </a:xfrm>
          <a:prstGeom prst="rect">
            <a:avLst/>
          </a:prstGeom>
          <a:solidFill>
            <a:srgbClr val="222321"/>
          </a:solidFill>
        </p:spPr>
      </p:sp>
      <p:sp>
        <p:nvSpPr>
          <p:cNvPr id="6" name="TextBox 6"/>
          <p:cNvSpPr txBox="1"/>
          <p:nvPr/>
        </p:nvSpPr>
        <p:spPr>
          <a:xfrm>
            <a:off x="3512402" y="489585"/>
            <a:ext cx="10375107" cy="2887982"/>
          </a:xfrm>
          <a:prstGeom prst="rect">
            <a:avLst/>
          </a:prstGeom>
        </p:spPr>
        <p:txBody>
          <a:bodyPr lIns="0" tIns="0" rIns="0" bIns="0" rtlCol="0" anchor="t">
            <a:spAutoFit/>
          </a:bodyPr>
          <a:lstStyle/>
          <a:p>
            <a:pPr algn="ctr">
              <a:lnSpc>
                <a:spcPts val="7799"/>
              </a:lnSpc>
            </a:pPr>
            <a:r>
              <a:rPr lang="en-US" sz="5199" spc="51">
                <a:solidFill>
                  <a:srgbClr val="FFFFFF"/>
                </a:solidFill>
                <a:latin typeface="Poppins Light Bold"/>
              </a:rPr>
              <a:t>La sortie</a:t>
            </a:r>
          </a:p>
          <a:p>
            <a:pPr algn="ctr">
              <a:lnSpc>
                <a:spcPts val="7799"/>
              </a:lnSpc>
            </a:pPr>
            <a:endParaRPr lang="en-US" sz="5199" spc="51">
              <a:solidFill>
                <a:srgbClr val="FFFFFF"/>
              </a:solidFill>
              <a:latin typeface="Poppins Light Bold"/>
            </a:endParaRPr>
          </a:p>
          <a:p>
            <a:pPr algn="ctr">
              <a:lnSpc>
                <a:spcPts val="7799"/>
              </a:lnSpc>
              <a:spcBef>
                <a:spcPct val="0"/>
              </a:spcBef>
            </a:pPr>
            <a:endParaRPr lang="en-US" sz="5199" spc="51">
              <a:solidFill>
                <a:srgbClr val="FFFFFF"/>
              </a:solidFill>
              <a:latin typeface="Poppins Light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4359579" y="6984611"/>
            <a:ext cx="2556636" cy="2418001"/>
          </a:xfrm>
          <a:custGeom>
            <a:avLst/>
            <a:gdLst/>
            <a:ahLst/>
            <a:cxnLst/>
            <a:rect l="l" t="t" r="r" b="b"/>
            <a:pathLst>
              <a:path w="2556636" h="2418001">
                <a:moveTo>
                  <a:pt x="0" y="0"/>
                </a:moveTo>
                <a:lnTo>
                  <a:pt x="2556636" y="0"/>
                </a:lnTo>
                <a:lnTo>
                  <a:pt x="2556636" y="2418001"/>
                </a:lnTo>
                <a:lnTo>
                  <a:pt x="0" y="2418001"/>
                </a:lnTo>
                <a:lnTo>
                  <a:pt x="0" y="0"/>
                </a:lnTo>
                <a:close/>
              </a:path>
            </a:pathLst>
          </a:custGeom>
          <a:blipFill>
            <a:blip r:embed="rId3"/>
            <a:stretch>
              <a:fillRect l="-20844" r="-20844"/>
            </a:stretch>
          </a:blipFill>
        </p:spPr>
      </p:sp>
      <p:sp>
        <p:nvSpPr>
          <p:cNvPr id="3" name="TextBox 3"/>
          <p:cNvSpPr txBox="1"/>
          <p:nvPr/>
        </p:nvSpPr>
        <p:spPr>
          <a:xfrm>
            <a:off x="589631" y="3391938"/>
            <a:ext cx="17108737" cy="3888105"/>
          </a:xfrm>
          <a:prstGeom prst="rect">
            <a:avLst/>
          </a:prstGeom>
        </p:spPr>
        <p:txBody>
          <a:bodyPr lIns="0" tIns="0" rIns="0" bIns="0" rtlCol="0" anchor="t">
            <a:spAutoFit/>
          </a:bodyPr>
          <a:lstStyle/>
          <a:p>
            <a:pPr algn="l">
              <a:lnSpc>
                <a:spcPts val="5399"/>
              </a:lnSpc>
            </a:pPr>
            <a:r>
              <a:rPr lang="en-US" sz="3599" spc="35" dirty="0">
                <a:solidFill>
                  <a:srgbClr val="FFFFFF"/>
                </a:solidFill>
                <a:latin typeface="Poppins Light Bold"/>
              </a:rPr>
              <a:t>Par </a:t>
            </a:r>
            <a:r>
              <a:rPr lang="en-US" sz="3599" spc="35" dirty="0" err="1">
                <a:solidFill>
                  <a:srgbClr val="FFFFFF"/>
                </a:solidFill>
                <a:latin typeface="Poppins Light Bold"/>
              </a:rPr>
              <a:t>votre</a:t>
            </a:r>
            <a:r>
              <a:rPr lang="en-US" sz="3599" spc="35" dirty="0">
                <a:solidFill>
                  <a:srgbClr val="FFFFFF"/>
                </a:solidFill>
                <a:latin typeface="Poppins Light Bold"/>
              </a:rPr>
              <a:t> </a:t>
            </a:r>
            <a:r>
              <a:rPr lang="en-US" sz="3599" spc="35" dirty="0" err="1">
                <a:solidFill>
                  <a:srgbClr val="FFFFFF"/>
                </a:solidFill>
                <a:latin typeface="Poppins Light Bold"/>
              </a:rPr>
              <a:t>présence</a:t>
            </a:r>
            <a:r>
              <a:rPr lang="en-US" sz="3599" spc="35" dirty="0">
                <a:solidFill>
                  <a:srgbClr val="FFFFFF"/>
                </a:solidFill>
                <a:latin typeface="Poppins Light Bold"/>
              </a:rPr>
              <a:t>, </a:t>
            </a:r>
            <a:r>
              <a:rPr lang="en-US" sz="3599" spc="35" dirty="0" err="1">
                <a:solidFill>
                  <a:srgbClr val="FFFFFF"/>
                </a:solidFill>
                <a:latin typeface="Poppins Light Bold"/>
              </a:rPr>
              <a:t>vous</a:t>
            </a:r>
            <a:r>
              <a:rPr lang="en-US" sz="3599" spc="35" dirty="0">
                <a:solidFill>
                  <a:srgbClr val="FFFFFF"/>
                </a:solidFill>
                <a:latin typeface="Poppins Light Bold"/>
              </a:rPr>
              <a:t> </a:t>
            </a:r>
            <a:r>
              <a:rPr lang="en-US" sz="3599" spc="35" dirty="0" err="1">
                <a:solidFill>
                  <a:srgbClr val="FFFFFF"/>
                </a:solidFill>
                <a:latin typeface="Poppins Light Bold"/>
              </a:rPr>
              <a:t>permettez</a:t>
            </a:r>
            <a:r>
              <a:rPr lang="en-US" sz="3599" spc="35" dirty="0">
                <a:solidFill>
                  <a:srgbClr val="FFFFFF"/>
                </a:solidFill>
                <a:latin typeface="Poppins Light Bold"/>
              </a:rPr>
              <a:t> </a:t>
            </a:r>
            <a:r>
              <a:rPr lang="en-US" sz="3599" spc="35" dirty="0" err="1">
                <a:solidFill>
                  <a:srgbClr val="FFFFFF"/>
                </a:solidFill>
                <a:latin typeface="Poppins Light Bold"/>
              </a:rPr>
              <a:t>d’assurer</a:t>
            </a:r>
            <a:r>
              <a:rPr lang="en-US" sz="3599" spc="35" dirty="0">
                <a:solidFill>
                  <a:srgbClr val="FFFFFF"/>
                </a:solidFill>
                <a:latin typeface="Poppins Light Bold"/>
              </a:rPr>
              <a:t> </a:t>
            </a:r>
          </a:p>
          <a:p>
            <a:pPr algn="l">
              <a:lnSpc>
                <a:spcPts val="5399"/>
              </a:lnSpc>
            </a:pPr>
            <a:r>
              <a:rPr lang="en-US" sz="3599" spc="35" dirty="0">
                <a:solidFill>
                  <a:srgbClr val="FFFFFF"/>
                </a:solidFill>
                <a:latin typeface="Poppins Light Bold"/>
              </a:rPr>
              <a:t>   la </a:t>
            </a:r>
            <a:r>
              <a:rPr lang="en-US" sz="3599" spc="35" dirty="0" err="1">
                <a:solidFill>
                  <a:srgbClr val="FFFFFF"/>
                </a:solidFill>
                <a:latin typeface="Poppins Light Bold"/>
              </a:rPr>
              <a:t>sécurité</a:t>
            </a:r>
            <a:r>
              <a:rPr lang="en-US" sz="3599" spc="35" dirty="0">
                <a:solidFill>
                  <a:srgbClr val="FFFFFF"/>
                </a:solidFill>
                <a:latin typeface="Poppins Light Bold"/>
              </a:rPr>
              <a:t> des enfants.</a:t>
            </a:r>
          </a:p>
          <a:p>
            <a:pPr algn="l">
              <a:lnSpc>
                <a:spcPts val="5399"/>
              </a:lnSpc>
            </a:pPr>
            <a:endParaRPr lang="en-US" sz="3599" spc="35" dirty="0">
              <a:solidFill>
                <a:srgbClr val="FFFFFF"/>
              </a:solidFill>
              <a:latin typeface="Poppins Light Bold"/>
            </a:endParaRPr>
          </a:p>
          <a:p>
            <a:pPr algn="l">
              <a:lnSpc>
                <a:spcPts val="5399"/>
              </a:lnSpc>
            </a:pPr>
            <a:r>
              <a:rPr lang="en-US" sz="3599" spc="35" dirty="0">
                <a:solidFill>
                  <a:srgbClr val="FFFFFF"/>
                </a:solidFill>
                <a:latin typeface="Poppins Light Bold"/>
              </a:rPr>
              <a:t> </a:t>
            </a:r>
            <a:r>
              <a:rPr lang="en-US" sz="3599" spc="35" dirty="0" err="1">
                <a:solidFill>
                  <a:srgbClr val="FFFFFF"/>
                </a:solidFill>
                <a:latin typeface="Poppins Light Bold"/>
              </a:rPr>
              <a:t>Cette</a:t>
            </a:r>
            <a:r>
              <a:rPr lang="en-US" sz="3599" spc="35" dirty="0">
                <a:solidFill>
                  <a:srgbClr val="FFFFFF"/>
                </a:solidFill>
                <a:latin typeface="Poppins Light Bold"/>
              </a:rPr>
              <a:t> surveillance </a:t>
            </a:r>
            <a:r>
              <a:rPr lang="en-US" sz="3599" spc="35" dirty="0" err="1">
                <a:solidFill>
                  <a:srgbClr val="FFFFFF"/>
                </a:solidFill>
                <a:latin typeface="Poppins Light Bold"/>
              </a:rPr>
              <a:t>est</a:t>
            </a:r>
            <a:r>
              <a:rPr lang="en-US" sz="3599" spc="35" dirty="0">
                <a:solidFill>
                  <a:srgbClr val="FFFFFF"/>
                </a:solidFill>
                <a:latin typeface="Poppins Light Bold"/>
              </a:rPr>
              <a:t> continue.</a:t>
            </a:r>
          </a:p>
          <a:p>
            <a:pPr algn="l">
              <a:lnSpc>
                <a:spcPts val="5399"/>
              </a:lnSpc>
            </a:pPr>
            <a:endParaRPr lang="en-US" sz="3599" spc="35" dirty="0">
              <a:solidFill>
                <a:srgbClr val="FFFFFF"/>
              </a:solidFill>
              <a:latin typeface="Poppins Light Bold"/>
            </a:endParaRPr>
          </a:p>
          <a:p>
            <a:pPr algn="l">
              <a:lnSpc>
                <a:spcPts val="4200"/>
              </a:lnSpc>
            </a:pPr>
            <a:endParaRPr lang="en-US" sz="3599" spc="35" dirty="0">
              <a:solidFill>
                <a:srgbClr val="FFFFFF"/>
              </a:solidFill>
              <a:latin typeface="Poppins Light Bold"/>
            </a:endParaRPr>
          </a:p>
        </p:txBody>
      </p:sp>
      <p:sp>
        <p:nvSpPr>
          <p:cNvPr id="4" name="Freeform 4"/>
          <p:cNvSpPr/>
          <p:nvPr/>
        </p:nvSpPr>
        <p:spPr>
          <a:xfrm>
            <a:off x="1336316" y="7243126"/>
            <a:ext cx="2696876" cy="2292345"/>
          </a:xfrm>
          <a:custGeom>
            <a:avLst/>
            <a:gdLst/>
            <a:ahLst/>
            <a:cxnLst/>
            <a:rect l="l" t="t" r="r" b="b"/>
            <a:pathLst>
              <a:path w="2696876" h="2292345">
                <a:moveTo>
                  <a:pt x="0" y="0"/>
                </a:moveTo>
                <a:lnTo>
                  <a:pt x="2696876" y="0"/>
                </a:lnTo>
                <a:lnTo>
                  <a:pt x="2696876" y="2292345"/>
                </a:lnTo>
                <a:lnTo>
                  <a:pt x="0" y="22923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AutoShape 5"/>
          <p:cNvSpPr/>
          <p:nvPr/>
        </p:nvSpPr>
        <p:spPr>
          <a:xfrm>
            <a:off x="-318871" y="9402612"/>
            <a:ext cx="18925742" cy="1150106"/>
          </a:xfrm>
          <a:prstGeom prst="rect">
            <a:avLst/>
          </a:prstGeom>
          <a:solidFill>
            <a:srgbClr val="222321"/>
          </a:solidFill>
        </p:spPr>
      </p:sp>
      <p:sp>
        <p:nvSpPr>
          <p:cNvPr id="6" name="TextBox 6"/>
          <p:cNvSpPr txBox="1"/>
          <p:nvPr/>
        </p:nvSpPr>
        <p:spPr>
          <a:xfrm>
            <a:off x="3512402" y="499110"/>
            <a:ext cx="13904706" cy="4809009"/>
          </a:xfrm>
          <a:prstGeom prst="rect">
            <a:avLst/>
          </a:prstGeom>
        </p:spPr>
        <p:txBody>
          <a:bodyPr lIns="0" tIns="0" rIns="0" bIns="0" rtlCol="0" anchor="t">
            <a:spAutoFit/>
          </a:bodyPr>
          <a:lstStyle/>
          <a:p>
            <a:pPr algn="ctr">
              <a:lnSpc>
                <a:spcPts val="7474"/>
              </a:lnSpc>
            </a:pPr>
            <a:r>
              <a:rPr lang="en-US" sz="4983" spc="49" dirty="0">
                <a:solidFill>
                  <a:srgbClr val="FFFFFF"/>
                </a:solidFill>
                <a:latin typeface="Poppins Light Bold"/>
              </a:rPr>
              <a:t>Les </a:t>
            </a:r>
            <a:r>
              <a:rPr lang="en-US" sz="4983" spc="49" dirty="0" err="1">
                <a:solidFill>
                  <a:srgbClr val="FFFFFF"/>
                </a:solidFill>
                <a:latin typeface="Poppins Light Bold"/>
              </a:rPr>
              <a:t>règles</a:t>
            </a:r>
            <a:r>
              <a:rPr lang="en-US" sz="4983" spc="49" dirty="0">
                <a:solidFill>
                  <a:srgbClr val="FFFFFF"/>
                </a:solidFill>
                <a:latin typeface="Poppins Light Bold"/>
              </a:rPr>
              <a:t> de </a:t>
            </a:r>
            <a:r>
              <a:rPr lang="en-US" sz="4983" spc="49" dirty="0" err="1">
                <a:solidFill>
                  <a:srgbClr val="FFFFFF"/>
                </a:solidFill>
                <a:latin typeface="Poppins Light Bold"/>
              </a:rPr>
              <a:t>sécurité</a:t>
            </a:r>
            <a:r>
              <a:rPr lang="en-US" sz="4983" spc="49" dirty="0">
                <a:solidFill>
                  <a:srgbClr val="FFFFFF"/>
                </a:solidFill>
                <a:latin typeface="Poppins Light Bold"/>
              </a:rPr>
              <a:t> </a:t>
            </a:r>
          </a:p>
          <a:p>
            <a:pPr algn="ctr">
              <a:lnSpc>
                <a:spcPts val="7474"/>
              </a:lnSpc>
            </a:pPr>
            <a:r>
              <a:rPr lang="en-US" sz="4983" spc="49" dirty="0">
                <a:solidFill>
                  <a:srgbClr val="FFFFFF"/>
                </a:solidFill>
                <a:latin typeface="Poppins Light Bold"/>
              </a:rPr>
              <a:t>et de surveillance</a:t>
            </a:r>
          </a:p>
          <a:p>
            <a:pPr algn="ctr">
              <a:lnSpc>
                <a:spcPts val="7474"/>
              </a:lnSpc>
            </a:pPr>
            <a:endParaRPr lang="en-US" sz="4983" spc="49" dirty="0">
              <a:solidFill>
                <a:srgbClr val="FFFFFF"/>
              </a:solidFill>
              <a:latin typeface="Poppins Light Bold"/>
            </a:endParaRPr>
          </a:p>
          <a:p>
            <a:pPr algn="ctr">
              <a:lnSpc>
                <a:spcPts val="7474"/>
              </a:lnSpc>
            </a:pPr>
            <a:endParaRPr lang="en-US" sz="4983" spc="49" dirty="0">
              <a:solidFill>
                <a:srgbClr val="FFFFFF"/>
              </a:solidFill>
              <a:latin typeface="Poppins Light Bold"/>
            </a:endParaRPr>
          </a:p>
          <a:p>
            <a:pPr algn="ctr">
              <a:lnSpc>
                <a:spcPts val="7474"/>
              </a:lnSpc>
              <a:spcBef>
                <a:spcPct val="0"/>
              </a:spcBef>
            </a:pPr>
            <a:endParaRPr lang="en-US" sz="4983" spc="49" dirty="0">
              <a:solidFill>
                <a:srgbClr val="FFFFFF"/>
              </a:solidFill>
              <a:latin typeface="Poppins Light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457200" y="2628900"/>
            <a:ext cx="13378583" cy="8168903"/>
          </a:xfrm>
          <a:prstGeom prst="rect">
            <a:avLst/>
          </a:prstGeom>
        </p:spPr>
        <p:txBody>
          <a:bodyPr wrap="square" lIns="0" tIns="0" rIns="0" bIns="0" rtlCol="0" anchor="t">
            <a:spAutoFit/>
          </a:bodyPr>
          <a:lstStyle/>
          <a:p>
            <a:pPr algn="l">
              <a:lnSpc>
                <a:spcPts val="4940"/>
              </a:lnSpc>
            </a:pPr>
            <a:r>
              <a:rPr lang="en-US" sz="3800" spc="380" dirty="0">
                <a:solidFill>
                  <a:srgbClr val="FAFBFB"/>
                </a:solidFill>
                <a:latin typeface="Poppins Light Bold"/>
              </a:rPr>
              <a:t>   </a:t>
            </a:r>
            <a:r>
              <a:rPr lang="en-US" sz="3800" b="1" spc="380" dirty="0">
                <a:solidFill>
                  <a:srgbClr val="FAFBFB"/>
                </a:solidFill>
                <a:latin typeface="Poppins Light Bold"/>
              </a:rPr>
              <a:t>A </a:t>
            </a:r>
            <a:r>
              <a:rPr lang="en-US" sz="3800" b="1" spc="380" dirty="0" err="1">
                <a:solidFill>
                  <a:srgbClr val="FAFBFB"/>
                </a:solidFill>
                <a:latin typeface="Poppins Light Bold"/>
              </a:rPr>
              <a:t>l’avant</a:t>
            </a:r>
            <a:endParaRPr lang="en-US" sz="3800" b="1" spc="380" dirty="0">
              <a:solidFill>
                <a:srgbClr val="FAFBFB"/>
              </a:solidFill>
              <a:latin typeface="Poppins Light Bold"/>
            </a:endParaRPr>
          </a:p>
          <a:p>
            <a:pPr algn="l">
              <a:lnSpc>
                <a:spcPts val="4940"/>
              </a:lnSpc>
            </a:pPr>
            <a:endParaRPr lang="en-US" sz="3800" spc="380" dirty="0">
              <a:solidFill>
                <a:srgbClr val="FAFBFB"/>
              </a:solidFill>
              <a:latin typeface="Poppins Light Bold"/>
            </a:endParaRPr>
          </a:p>
          <a:p>
            <a:pPr marL="571500" indent="-571500" algn="l">
              <a:lnSpc>
                <a:spcPts val="4940"/>
              </a:lnSpc>
              <a:buFont typeface="Wingdings" panose="05000000000000000000" pitchFamily="2" charset="2"/>
              <a:buChar char="Ø"/>
            </a:pPr>
            <a:r>
              <a:rPr lang="en-US" sz="3800" spc="380" dirty="0">
                <a:solidFill>
                  <a:srgbClr val="FAFBFB"/>
                </a:solidFill>
                <a:latin typeface="Poppins Light Bold"/>
              </a:rPr>
              <a:t>  Il </a:t>
            </a:r>
            <a:r>
              <a:rPr lang="en-US" sz="3800" spc="380" dirty="0" err="1">
                <a:solidFill>
                  <a:srgbClr val="FAFBFB"/>
                </a:solidFill>
                <a:latin typeface="Poppins Light Bold"/>
              </a:rPr>
              <a:t>est</a:t>
            </a:r>
            <a:r>
              <a:rPr lang="en-US" sz="3800" spc="380" dirty="0">
                <a:solidFill>
                  <a:srgbClr val="FAFBFB"/>
                </a:solidFill>
                <a:latin typeface="Poppins Light Bold"/>
              </a:rPr>
              <a:t> </a:t>
            </a:r>
            <a:r>
              <a:rPr lang="en-US" sz="3800" spc="380" dirty="0" err="1">
                <a:solidFill>
                  <a:srgbClr val="FAFBFB"/>
                </a:solidFill>
                <a:latin typeface="Poppins Light Bold"/>
              </a:rPr>
              <a:t>attentif</a:t>
            </a:r>
            <a:r>
              <a:rPr lang="en-US" sz="3800" spc="380" dirty="0">
                <a:solidFill>
                  <a:srgbClr val="FAFBFB"/>
                </a:solidFill>
                <a:latin typeface="Poppins Light Bold"/>
              </a:rPr>
              <a:t> à </a:t>
            </a:r>
            <a:r>
              <a:rPr lang="en-US" sz="3800" spc="380" dirty="0" err="1">
                <a:solidFill>
                  <a:srgbClr val="FAFBFB"/>
                </a:solidFill>
                <a:latin typeface="Poppins Light Bold"/>
              </a:rPr>
              <a:t>garder</a:t>
            </a:r>
            <a:r>
              <a:rPr lang="en-US" sz="3800" spc="380" dirty="0">
                <a:solidFill>
                  <a:srgbClr val="FAFBFB"/>
                </a:solidFill>
                <a:latin typeface="Poppins Light Bold"/>
              </a:rPr>
              <a:t> un </a:t>
            </a:r>
            <a:r>
              <a:rPr lang="en-US" sz="3800" spc="380" dirty="0" err="1">
                <a:solidFill>
                  <a:srgbClr val="FAFBFB"/>
                </a:solidFill>
                <a:latin typeface="Poppins Light Bold"/>
              </a:rPr>
              <a:t>groupe</a:t>
            </a:r>
            <a:r>
              <a:rPr lang="en-US" sz="3800" spc="380" dirty="0">
                <a:solidFill>
                  <a:srgbClr val="FAFBFB"/>
                </a:solidFill>
                <a:latin typeface="Poppins Light Bold"/>
              </a:rPr>
              <a:t>        </a:t>
            </a:r>
            <a:r>
              <a:rPr lang="en-US" sz="3800" spc="380" dirty="0" err="1">
                <a:solidFill>
                  <a:srgbClr val="FAFBFB"/>
                </a:solidFill>
                <a:latin typeface="Poppins Light Bold"/>
              </a:rPr>
              <a:t>homogène</a:t>
            </a:r>
            <a:r>
              <a:rPr lang="en-US" sz="3800" spc="380" dirty="0">
                <a:solidFill>
                  <a:srgbClr val="FAFBFB"/>
                </a:solidFill>
                <a:latin typeface="Poppins Light Bold"/>
              </a:rPr>
              <a:t>.</a:t>
            </a:r>
          </a:p>
          <a:p>
            <a:pPr marL="571500" indent="-571500" algn="l">
              <a:lnSpc>
                <a:spcPts val="4940"/>
              </a:lnSpc>
              <a:buFont typeface="Wingdings" panose="05000000000000000000" pitchFamily="2" charset="2"/>
              <a:buChar char="Ø"/>
            </a:pPr>
            <a:r>
              <a:rPr lang="en-US" sz="3800" spc="380" dirty="0">
                <a:solidFill>
                  <a:srgbClr val="FAFBFB"/>
                </a:solidFill>
                <a:latin typeface="Poppins Light Bold"/>
              </a:rPr>
              <a:t>  Il </a:t>
            </a:r>
            <a:r>
              <a:rPr lang="en-US" sz="3800" spc="380" dirty="0" err="1">
                <a:solidFill>
                  <a:srgbClr val="FAFBFB"/>
                </a:solidFill>
                <a:latin typeface="Poppins Light Bold"/>
              </a:rPr>
              <a:t>mène</a:t>
            </a:r>
            <a:r>
              <a:rPr lang="en-US" sz="3800" spc="380" dirty="0">
                <a:solidFill>
                  <a:srgbClr val="FAFBFB"/>
                </a:solidFill>
                <a:latin typeface="Poppins Light Bold"/>
              </a:rPr>
              <a:t> le </a:t>
            </a:r>
            <a:r>
              <a:rPr lang="en-US" sz="3800" spc="380" dirty="0" err="1">
                <a:solidFill>
                  <a:srgbClr val="FAFBFB"/>
                </a:solidFill>
                <a:latin typeface="Poppins Light Bold"/>
              </a:rPr>
              <a:t>groupe</a:t>
            </a:r>
            <a:r>
              <a:rPr lang="en-US" sz="3800" spc="380" dirty="0">
                <a:solidFill>
                  <a:srgbClr val="FAFBFB"/>
                </a:solidFill>
                <a:latin typeface="Poppins Light Bold"/>
              </a:rPr>
              <a:t>.</a:t>
            </a:r>
          </a:p>
          <a:p>
            <a:pPr algn="l">
              <a:lnSpc>
                <a:spcPts val="4940"/>
              </a:lnSpc>
            </a:pPr>
            <a:endParaRPr lang="en-US" sz="3800" spc="380" dirty="0">
              <a:solidFill>
                <a:srgbClr val="FAFBFB"/>
              </a:solidFill>
              <a:latin typeface="Poppins Light Bold"/>
            </a:endParaRPr>
          </a:p>
          <a:p>
            <a:pPr algn="l">
              <a:lnSpc>
                <a:spcPts val="4940"/>
              </a:lnSpc>
            </a:pPr>
            <a:r>
              <a:rPr lang="en-US" sz="3800" spc="380" dirty="0">
                <a:solidFill>
                  <a:srgbClr val="FAFBFB"/>
                </a:solidFill>
                <a:latin typeface="Poppins Light Bold"/>
              </a:rPr>
              <a:t>   </a:t>
            </a:r>
            <a:r>
              <a:rPr lang="en-US" sz="3800" b="1" spc="380" dirty="0">
                <a:solidFill>
                  <a:srgbClr val="FAFBFB"/>
                </a:solidFill>
                <a:latin typeface="Poppins Light Bold"/>
              </a:rPr>
              <a:t>A </a:t>
            </a:r>
            <a:r>
              <a:rPr lang="en-US" sz="3800" b="1" spc="380" dirty="0" err="1">
                <a:solidFill>
                  <a:srgbClr val="FAFBFB"/>
                </a:solidFill>
                <a:latin typeface="Poppins Light Bold"/>
              </a:rPr>
              <a:t>l’arrière</a:t>
            </a:r>
            <a:endParaRPr lang="en-US" sz="3800" b="1" spc="380" dirty="0">
              <a:solidFill>
                <a:srgbClr val="FAFBFB"/>
              </a:solidFill>
              <a:latin typeface="Poppins Light Bold"/>
            </a:endParaRPr>
          </a:p>
          <a:p>
            <a:pPr algn="l">
              <a:lnSpc>
                <a:spcPts val="4940"/>
              </a:lnSpc>
            </a:pPr>
            <a:endParaRPr lang="en-US" sz="3800" b="1" spc="380" dirty="0">
              <a:solidFill>
                <a:srgbClr val="FAFBFB"/>
              </a:solidFill>
              <a:latin typeface="Poppins Light Bold"/>
            </a:endParaRPr>
          </a:p>
          <a:p>
            <a:pPr marL="571500" indent="-571500" algn="l">
              <a:lnSpc>
                <a:spcPts val="4940"/>
              </a:lnSpc>
              <a:buFont typeface="Wingdings" panose="05000000000000000000" pitchFamily="2" charset="2"/>
              <a:buChar char="Ø"/>
            </a:pPr>
            <a:r>
              <a:rPr lang="en-US" sz="3800" spc="380" dirty="0">
                <a:solidFill>
                  <a:srgbClr val="FAFBFB"/>
                </a:solidFill>
                <a:latin typeface="Poppins Light Bold"/>
              </a:rPr>
              <a:t>Il </a:t>
            </a:r>
            <a:r>
              <a:rPr lang="en-US" sz="3800" spc="380" dirty="0" err="1">
                <a:solidFill>
                  <a:srgbClr val="FAFBFB"/>
                </a:solidFill>
                <a:latin typeface="Poppins Light Bold"/>
              </a:rPr>
              <a:t>protège</a:t>
            </a:r>
            <a:r>
              <a:rPr lang="en-US" sz="3800" spc="380" dirty="0">
                <a:solidFill>
                  <a:srgbClr val="FAFBFB"/>
                </a:solidFill>
                <a:latin typeface="Poppins Light Bold"/>
              </a:rPr>
              <a:t> des </a:t>
            </a:r>
            <a:r>
              <a:rPr lang="en-US" sz="3800" spc="380" dirty="0" err="1">
                <a:solidFill>
                  <a:srgbClr val="FAFBFB"/>
                </a:solidFill>
                <a:latin typeface="Poppins Light Bold"/>
              </a:rPr>
              <a:t>véhicules</a:t>
            </a:r>
            <a:r>
              <a:rPr lang="en-US" sz="3800" spc="380" dirty="0">
                <a:solidFill>
                  <a:srgbClr val="FAFBFB"/>
                </a:solidFill>
                <a:latin typeface="Poppins Light Bold"/>
              </a:rPr>
              <a:t> et </a:t>
            </a:r>
            <a:r>
              <a:rPr lang="en-US" sz="3800" spc="380" dirty="0" err="1">
                <a:solidFill>
                  <a:srgbClr val="FAFBFB"/>
                </a:solidFill>
                <a:latin typeface="Poppins Light Bold"/>
              </a:rPr>
              <a:t>prévient</a:t>
            </a:r>
            <a:r>
              <a:rPr lang="en-US" sz="3800" spc="380" dirty="0">
                <a:solidFill>
                  <a:srgbClr val="FAFBFB"/>
                </a:solidFill>
                <a:latin typeface="Poppins Light Bold"/>
              </a:rPr>
              <a:t>.</a:t>
            </a:r>
          </a:p>
          <a:p>
            <a:pPr marL="571500" indent="-571500" algn="l">
              <a:lnSpc>
                <a:spcPts val="4940"/>
              </a:lnSpc>
              <a:buFont typeface="Wingdings" panose="05000000000000000000" pitchFamily="2" charset="2"/>
              <a:buChar char="Ø"/>
            </a:pPr>
            <a:r>
              <a:rPr lang="en-US" sz="3800" spc="380" dirty="0">
                <a:solidFill>
                  <a:srgbClr val="FAFBFB"/>
                </a:solidFill>
                <a:latin typeface="Poppins Light Bold"/>
              </a:rPr>
              <a:t>Il observe </a:t>
            </a:r>
            <a:r>
              <a:rPr lang="en-US" sz="3800" spc="380" dirty="0" err="1">
                <a:solidFill>
                  <a:srgbClr val="FAFBFB"/>
                </a:solidFill>
                <a:latin typeface="Poppins Light Bold"/>
              </a:rPr>
              <a:t>l’état</a:t>
            </a:r>
            <a:r>
              <a:rPr lang="en-US" sz="3800" spc="380" dirty="0">
                <a:solidFill>
                  <a:srgbClr val="FAFBFB"/>
                </a:solidFill>
                <a:latin typeface="Poppins Light Bold"/>
              </a:rPr>
              <a:t> du </a:t>
            </a:r>
            <a:r>
              <a:rPr lang="en-US" sz="3800" spc="380" dirty="0" err="1">
                <a:solidFill>
                  <a:srgbClr val="FAFBFB"/>
                </a:solidFill>
                <a:latin typeface="Poppins Light Bold"/>
              </a:rPr>
              <a:t>groupe</a:t>
            </a:r>
            <a:r>
              <a:rPr lang="en-US" sz="3800" spc="380" dirty="0">
                <a:solidFill>
                  <a:srgbClr val="FAFBFB"/>
                </a:solidFill>
                <a:latin typeface="Poppins Light Bold"/>
              </a:rPr>
              <a:t> et fait </a:t>
            </a:r>
            <a:r>
              <a:rPr lang="en-US" sz="3800" spc="380" dirty="0" err="1">
                <a:solidFill>
                  <a:srgbClr val="FAFBFB"/>
                </a:solidFill>
                <a:latin typeface="Poppins Light Bold"/>
              </a:rPr>
              <a:t>remonter</a:t>
            </a:r>
            <a:r>
              <a:rPr lang="en-US" sz="3800" spc="380" dirty="0">
                <a:solidFill>
                  <a:srgbClr val="FAFBFB"/>
                </a:solidFill>
                <a:latin typeface="Poppins Light Bold"/>
              </a:rPr>
              <a:t> les </a:t>
            </a:r>
            <a:r>
              <a:rPr lang="en-US" sz="3800" spc="380" dirty="0" err="1">
                <a:solidFill>
                  <a:srgbClr val="FAFBFB"/>
                </a:solidFill>
                <a:latin typeface="Poppins Light Bold"/>
              </a:rPr>
              <a:t>informations</a:t>
            </a:r>
            <a:r>
              <a:rPr lang="en-US" sz="3800" spc="380" dirty="0">
                <a:solidFill>
                  <a:srgbClr val="FAFBFB"/>
                </a:solidFill>
                <a:latin typeface="Poppins Light Bold"/>
              </a:rPr>
              <a:t>. Il </a:t>
            </a:r>
            <a:r>
              <a:rPr lang="en-US" sz="3800" spc="380" dirty="0" err="1">
                <a:solidFill>
                  <a:srgbClr val="FAFBFB"/>
                </a:solidFill>
                <a:latin typeface="Poppins Light Bold"/>
              </a:rPr>
              <a:t>peut</a:t>
            </a:r>
            <a:r>
              <a:rPr lang="en-US" sz="3800" spc="380" dirty="0">
                <a:solidFill>
                  <a:srgbClr val="FAFBFB"/>
                </a:solidFill>
                <a:latin typeface="Poppins Light Bold"/>
              </a:rPr>
              <a:t> </a:t>
            </a:r>
            <a:r>
              <a:rPr lang="en-US" sz="3800" spc="380" dirty="0" err="1">
                <a:solidFill>
                  <a:srgbClr val="FAFBFB"/>
                </a:solidFill>
                <a:latin typeface="Poppins Light Bold"/>
              </a:rPr>
              <a:t>remonter</a:t>
            </a:r>
            <a:r>
              <a:rPr lang="en-US" sz="3800" spc="380" dirty="0">
                <a:solidFill>
                  <a:srgbClr val="FAFBFB"/>
                </a:solidFill>
                <a:latin typeface="Poppins Light Bold"/>
              </a:rPr>
              <a:t> le </a:t>
            </a:r>
            <a:r>
              <a:rPr lang="en-US" sz="3800" spc="380" dirty="0" err="1">
                <a:solidFill>
                  <a:srgbClr val="FAFBFB"/>
                </a:solidFill>
                <a:latin typeface="Poppins Light Bold"/>
              </a:rPr>
              <a:t>groupe</a:t>
            </a:r>
            <a:r>
              <a:rPr lang="en-US" sz="3800" spc="380" dirty="0">
                <a:solidFill>
                  <a:srgbClr val="FAFBFB"/>
                </a:solidFill>
                <a:latin typeface="Poppins Light Bold"/>
              </a:rPr>
              <a:t> pour assurer la </a:t>
            </a:r>
            <a:r>
              <a:rPr lang="en-US" sz="3800" spc="380" dirty="0" err="1">
                <a:solidFill>
                  <a:srgbClr val="FAFBFB"/>
                </a:solidFill>
                <a:latin typeface="Poppins Light Bold"/>
              </a:rPr>
              <a:t>sécurité</a:t>
            </a:r>
            <a:r>
              <a:rPr lang="en-US" sz="3800" spc="380" dirty="0">
                <a:solidFill>
                  <a:srgbClr val="FAFBFB"/>
                </a:solidFill>
                <a:latin typeface="Poppins Light Bold"/>
              </a:rPr>
              <a:t>.</a:t>
            </a:r>
          </a:p>
          <a:p>
            <a:pPr algn="l">
              <a:lnSpc>
                <a:spcPts val="4940"/>
              </a:lnSpc>
            </a:pPr>
            <a:endParaRPr lang="en-US" sz="3800" spc="380" dirty="0">
              <a:solidFill>
                <a:srgbClr val="FAFBFB"/>
              </a:solidFill>
              <a:latin typeface="Poppins Light Bold"/>
            </a:endParaRPr>
          </a:p>
        </p:txBody>
      </p:sp>
      <p:sp>
        <p:nvSpPr>
          <p:cNvPr id="3" name="Freeform 3"/>
          <p:cNvSpPr/>
          <p:nvPr/>
        </p:nvSpPr>
        <p:spPr>
          <a:xfrm>
            <a:off x="1028700" y="1862909"/>
            <a:ext cx="1142342" cy="154216"/>
          </a:xfrm>
          <a:custGeom>
            <a:avLst/>
            <a:gdLst/>
            <a:ahLst/>
            <a:cxnLst/>
            <a:rect l="l" t="t" r="r" b="b"/>
            <a:pathLst>
              <a:path w="1142342" h="154216">
                <a:moveTo>
                  <a:pt x="0" y="0"/>
                </a:moveTo>
                <a:lnTo>
                  <a:pt x="1142342" y="0"/>
                </a:lnTo>
                <a:lnTo>
                  <a:pt x="1142342" y="154216"/>
                </a:lnTo>
                <a:lnTo>
                  <a:pt x="0" y="1542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flipH="1">
            <a:off x="11506673" y="634247"/>
            <a:ext cx="6766087" cy="7010400"/>
          </a:xfrm>
          <a:custGeom>
            <a:avLst/>
            <a:gdLst/>
            <a:ahLst/>
            <a:cxnLst/>
            <a:rect l="l" t="t" r="r" b="b"/>
            <a:pathLst>
              <a:path w="7365492" h="8229600">
                <a:moveTo>
                  <a:pt x="7365492" y="0"/>
                </a:moveTo>
                <a:lnTo>
                  <a:pt x="0" y="0"/>
                </a:lnTo>
                <a:lnTo>
                  <a:pt x="0" y="8229600"/>
                </a:lnTo>
                <a:lnTo>
                  <a:pt x="7365492" y="8229600"/>
                </a:lnTo>
                <a:lnTo>
                  <a:pt x="7365492" y="0"/>
                </a:lnTo>
                <a:close/>
              </a:path>
            </a:pathLst>
          </a:custGeom>
          <a:blipFill>
            <a:blip r:embed="rId5"/>
            <a:stretch>
              <a:fillRect/>
            </a:stretch>
          </a:blipFill>
        </p:spPr>
      </p:sp>
      <p:sp>
        <p:nvSpPr>
          <p:cNvPr id="5" name="TextBox 5"/>
          <p:cNvSpPr txBox="1"/>
          <p:nvPr/>
        </p:nvSpPr>
        <p:spPr>
          <a:xfrm>
            <a:off x="953373" y="649487"/>
            <a:ext cx="8648859" cy="925832"/>
          </a:xfrm>
          <a:prstGeom prst="rect">
            <a:avLst/>
          </a:prstGeom>
        </p:spPr>
        <p:txBody>
          <a:bodyPr lIns="0" tIns="0" rIns="0" bIns="0" rtlCol="0" anchor="t">
            <a:spAutoFit/>
          </a:bodyPr>
          <a:lstStyle/>
          <a:p>
            <a:pPr algn="ctr">
              <a:lnSpc>
                <a:spcPts val="7799"/>
              </a:lnSpc>
              <a:spcBef>
                <a:spcPct val="0"/>
              </a:spcBef>
            </a:pPr>
            <a:r>
              <a:rPr lang="en-US" sz="5199" spc="51">
                <a:solidFill>
                  <a:srgbClr val="FFFFFF"/>
                </a:solidFill>
                <a:latin typeface="Poppins Light Bold"/>
              </a:rPr>
              <a:t>Le placement des adultes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844482" y="1934512"/>
            <a:ext cx="1142342" cy="154216"/>
          </a:xfrm>
          <a:custGeom>
            <a:avLst/>
            <a:gdLst/>
            <a:ahLst/>
            <a:cxnLst/>
            <a:rect l="l" t="t" r="r" b="b"/>
            <a:pathLst>
              <a:path w="1142342" h="154216">
                <a:moveTo>
                  <a:pt x="0" y="0"/>
                </a:moveTo>
                <a:lnTo>
                  <a:pt x="1142343" y="0"/>
                </a:lnTo>
                <a:lnTo>
                  <a:pt x="1142343" y="154217"/>
                </a:lnTo>
                <a:lnTo>
                  <a:pt x="0" y="1542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TextBox 3"/>
          <p:cNvSpPr txBox="1"/>
          <p:nvPr/>
        </p:nvSpPr>
        <p:spPr>
          <a:xfrm>
            <a:off x="2844482" y="649487"/>
            <a:ext cx="4866640" cy="925832"/>
          </a:xfrm>
          <a:prstGeom prst="rect">
            <a:avLst/>
          </a:prstGeom>
        </p:spPr>
        <p:txBody>
          <a:bodyPr lIns="0" tIns="0" rIns="0" bIns="0" rtlCol="0" anchor="t">
            <a:spAutoFit/>
          </a:bodyPr>
          <a:lstStyle/>
          <a:p>
            <a:pPr algn="ctr">
              <a:lnSpc>
                <a:spcPts val="7799"/>
              </a:lnSpc>
              <a:spcBef>
                <a:spcPct val="0"/>
              </a:spcBef>
            </a:pPr>
            <a:r>
              <a:rPr lang="en-US" sz="5199" spc="51">
                <a:solidFill>
                  <a:srgbClr val="FFFFFF"/>
                </a:solidFill>
                <a:latin typeface="Poppins Light Bold"/>
              </a:rPr>
              <a:t>Les consignes </a:t>
            </a:r>
          </a:p>
        </p:txBody>
      </p:sp>
      <p:sp>
        <p:nvSpPr>
          <p:cNvPr id="4" name="TextBox 4"/>
          <p:cNvSpPr txBox="1"/>
          <p:nvPr/>
        </p:nvSpPr>
        <p:spPr>
          <a:xfrm>
            <a:off x="572929" y="3050511"/>
            <a:ext cx="2919095" cy="659131"/>
          </a:xfrm>
          <a:prstGeom prst="rect">
            <a:avLst/>
          </a:prstGeom>
        </p:spPr>
        <p:txBody>
          <a:bodyPr lIns="0" tIns="0" rIns="0" bIns="0" rtlCol="0" anchor="t">
            <a:spAutoFit/>
          </a:bodyPr>
          <a:lstStyle/>
          <a:p>
            <a:pPr algn="ctr">
              <a:lnSpc>
                <a:spcPts val="5549"/>
              </a:lnSpc>
              <a:spcBef>
                <a:spcPct val="0"/>
              </a:spcBef>
            </a:pPr>
            <a:r>
              <a:rPr lang="en-US" sz="3699" spc="36" dirty="0">
                <a:solidFill>
                  <a:srgbClr val="FFFFFF"/>
                </a:solidFill>
                <a:latin typeface="Poppins Light Bold"/>
              </a:rPr>
              <a:t>« ROULEZ ! » </a:t>
            </a:r>
          </a:p>
        </p:txBody>
      </p:sp>
      <p:sp>
        <p:nvSpPr>
          <p:cNvPr id="5" name="TextBox 5"/>
          <p:cNvSpPr txBox="1"/>
          <p:nvPr/>
        </p:nvSpPr>
        <p:spPr>
          <a:xfrm>
            <a:off x="603647" y="4459273"/>
            <a:ext cx="11868150" cy="1310641"/>
          </a:xfrm>
          <a:prstGeom prst="rect">
            <a:avLst/>
          </a:prstGeom>
        </p:spPr>
        <p:txBody>
          <a:bodyPr lIns="0" tIns="0" rIns="0" bIns="0" rtlCol="0" anchor="t">
            <a:spAutoFit/>
          </a:bodyPr>
          <a:lstStyle/>
          <a:p>
            <a:pPr algn="l">
              <a:lnSpc>
                <a:spcPts val="5399"/>
              </a:lnSpc>
              <a:spcBef>
                <a:spcPct val="0"/>
              </a:spcBef>
            </a:pPr>
            <a:r>
              <a:rPr lang="en-US" sz="3599" spc="35" dirty="0">
                <a:solidFill>
                  <a:srgbClr val="FFFFFF"/>
                </a:solidFill>
                <a:latin typeface="Poppins Light Bold"/>
              </a:rPr>
              <a:t>« SERREZ ! » </a:t>
            </a:r>
          </a:p>
          <a:p>
            <a:pPr algn="l">
              <a:lnSpc>
                <a:spcPts val="5399"/>
              </a:lnSpc>
              <a:spcBef>
                <a:spcPct val="0"/>
              </a:spcBef>
            </a:pPr>
            <a:r>
              <a:rPr lang="en-US" sz="3599" spc="35" dirty="0">
                <a:solidFill>
                  <a:srgbClr val="FFFFFF"/>
                </a:solidFill>
                <a:latin typeface="Poppins Light Bold"/>
              </a:rPr>
              <a:t>Les </a:t>
            </a:r>
            <a:r>
              <a:rPr lang="en-US" sz="3599" spc="35" dirty="0" err="1">
                <a:solidFill>
                  <a:srgbClr val="FFFFFF"/>
                </a:solidFill>
                <a:latin typeface="Poppins Light Bold"/>
              </a:rPr>
              <a:t>enfants</a:t>
            </a:r>
            <a:r>
              <a:rPr lang="en-US" sz="3599" spc="35" dirty="0">
                <a:solidFill>
                  <a:srgbClr val="FFFFFF"/>
                </a:solidFill>
                <a:latin typeface="Poppins Light Bold"/>
              </a:rPr>
              <a:t> </a:t>
            </a:r>
            <a:r>
              <a:rPr lang="en-US" sz="3599" spc="35" dirty="0" err="1">
                <a:solidFill>
                  <a:srgbClr val="FFFFFF"/>
                </a:solidFill>
                <a:latin typeface="Poppins Light Bold"/>
              </a:rPr>
              <a:t>resserrent</a:t>
            </a:r>
            <a:r>
              <a:rPr lang="en-US" sz="3599" spc="35" dirty="0">
                <a:solidFill>
                  <a:srgbClr val="FFFFFF"/>
                </a:solidFill>
                <a:latin typeface="Poppins Light Bold"/>
              </a:rPr>
              <a:t> le </a:t>
            </a:r>
            <a:r>
              <a:rPr lang="en-US" sz="3599" spc="35" dirty="0" err="1">
                <a:solidFill>
                  <a:srgbClr val="FFFFFF"/>
                </a:solidFill>
                <a:latin typeface="Poppins Light Bold"/>
              </a:rPr>
              <a:t>groupe</a:t>
            </a:r>
            <a:r>
              <a:rPr lang="en-US" sz="3599" spc="35" dirty="0">
                <a:solidFill>
                  <a:srgbClr val="FFFFFF"/>
                </a:solidFill>
                <a:latin typeface="Poppins Light Bold"/>
              </a:rPr>
              <a:t> </a:t>
            </a:r>
            <a:r>
              <a:rPr lang="en-US" sz="3599" spc="35" dirty="0" err="1">
                <a:solidFill>
                  <a:srgbClr val="FFFFFF"/>
                </a:solidFill>
                <a:latin typeface="Poppins Light Bold"/>
              </a:rPr>
              <a:t>en</a:t>
            </a:r>
            <a:r>
              <a:rPr lang="en-US" sz="3599" spc="35" dirty="0">
                <a:solidFill>
                  <a:srgbClr val="FFFFFF"/>
                </a:solidFill>
                <a:latin typeface="Poppins Light Bold"/>
              </a:rPr>
              <a:t> se </a:t>
            </a:r>
            <a:r>
              <a:rPr lang="en-US" sz="3599" spc="35" dirty="0" err="1">
                <a:solidFill>
                  <a:srgbClr val="FFFFFF"/>
                </a:solidFill>
                <a:latin typeface="Poppins Light Bold"/>
              </a:rPr>
              <a:t>rapprochant</a:t>
            </a:r>
            <a:endParaRPr lang="en-US" sz="3599" spc="35" dirty="0">
              <a:solidFill>
                <a:srgbClr val="FFFFFF"/>
              </a:solidFill>
              <a:latin typeface="Poppins Light Bold"/>
            </a:endParaRPr>
          </a:p>
        </p:txBody>
      </p:sp>
      <p:sp>
        <p:nvSpPr>
          <p:cNvPr id="6" name="TextBox 6"/>
          <p:cNvSpPr txBox="1"/>
          <p:nvPr/>
        </p:nvSpPr>
        <p:spPr>
          <a:xfrm>
            <a:off x="603647" y="6522388"/>
            <a:ext cx="17684353" cy="2590801"/>
          </a:xfrm>
          <a:prstGeom prst="rect">
            <a:avLst/>
          </a:prstGeom>
        </p:spPr>
        <p:txBody>
          <a:bodyPr lIns="0" tIns="0" rIns="0" bIns="0" rtlCol="0" anchor="t">
            <a:spAutoFit/>
          </a:bodyPr>
          <a:lstStyle/>
          <a:p>
            <a:pPr algn="l">
              <a:lnSpc>
                <a:spcPts val="5249"/>
              </a:lnSpc>
              <a:spcBef>
                <a:spcPct val="0"/>
              </a:spcBef>
            </a:pPr>
            <a:r>
              <a:rPr lang="en-US" sz="3499" spc="34">
                <a:solidFill>
                  <a:srgbClr val="FFFFFF"/>
                </a:solidFill>
                <a:latin typeface="Poppins Light Bold"/>
              </a:rPr>
              <a:t>« SERREZ A DROITE! »</a:t>
            </a:r>
          </a:p>
          <a:p>
            <a:pPr algn="l">
              <a:lnSpc>
                <a:spcPts val="5249"/>
              </a:lnSpc>
              <a:spcBef>
                <a:spcPct val="0"/>
              </a:spcBef>
            </a:pPr>
            <a:r>
              <a:rPr lang="en-US" sz="3499" spc="34">
                <a:solidFill>
                  <a:srgbClr val="FFFFFF"/>
                </a:solidFill>
                <a:latin typeface="Poppins Light Bold"/>
              </a:rPr>
              <a:t>En aucun cas, le groupe ne roule sur le bas côté!</a:t>
            </a:r>
          </a:p>
          <a:p>
            <a:pPr algn="l">
              <a:lnSpc>
                <a:spcPts val="5249"/>
              </a:lnSpc>
              <a:spcBef>
                <a:spcPct val="0"/>
              </a:spcBef>
            </a:pPr>
            <a:r>
              <a:rPr lang="en-US" sz="3499" spc="34">
                <a:solidFill>
                  <a:srgbClr val="FFFFFF"/>
                </a:solidFill>
                <a:latin typeface="Poppins Light Bold"/>
              </a:rPr>
              <a:t>C’est au véhicule qui dépasse de faire un écart et non aux enfants de quitter la chaussée.</a:t>
            </a:r>
          </a:p>
        </p:txBody>
      </p:sp>
      <p:sp>
        <p:nvSpPr>
          <p:cNvPr id="7" name="Freeform 7"/>
          <p:cNvSpPr/>
          <p:nvPr/>
        </p:nvSpPr>
        <p:spPr>
          <a:xfrm>
            <a:off x="14893295" y="607844"/>
            <a:ext cx="2696876" cy="2292345"/>
          </a:xfrm>
          <a:custGeom>
            <a:avLst/>
            <a:gdLst/>
            <a:ahLst/>
            <a:cxnLst/>
            <a:rect l="l" t="t" r="r" b="b"/>
            <a:pathLst>
              <a:path w="2696876" h="2292345">
                <a:moveTo>
                  <a:pt x="0" y="0"/>
                </a:moveTo>
                <a:lnTo>
                  <a:pt x="2696877" y="0"/>
                </a:lnTo>
                <a:lnTo>
                  <a:pt x="2696877" y="2292345"/>
                </a:lnTo>
                <a:lnTo>
                  <a:pt x="0" y="22923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546191" y="406663"/>
            <a:ext cx="15670846" cy="892175"/>
          </a:xfrm>
          <a:prstGeom prst="rect">
            <a:avLst/>
          </a:prstGeom>
        </p:spPr>
        <p:txBody>
          <a:bodyPr lIns="0" tIns="0" rIns="0" bIns="0" rtlCol="0" anchor="t">
            <a:spAutoFit/>
          </a:bodyPr>
          <a:lstStyle/>
          <a:p>
            <a:pPr algn="l">
              <a:lnSpc>
                <a:spcPts val="7150"/>
              </a:lnSpc>
            </a:pPr>
            <a:r>
              <a:rPr lang="en-US" sz="5500" spc="55">
                <a:solidFill>
                  <a:srgbClr val="FAFBFB"/>
                </a:solidFill>
                <a:latin typeface="Poppins Bold"/>
              </a:rPr>
              <a:t>Pourquoi développer le SRAV à l’école?</a:t>
            </a:r>
          </a:p>
        </p:txBody>
      </p:sp>
      <p:pic>
        <p:nvPicPr>
          <p:cNvPr id="3" name="Picture 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1273674" y="1599151"/>
            <a:ext cx="14630400" cy="8229600"/>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844482" y="1934512"/>
            <a:ext cx="1142342" cy="154216"/>
          </a:xfrm>
          <a:custGeom>
            <a:avLst/>
            <a:gdLst/>
            <a:ahLst/>
            <a:cxnLst/>
            <a:rect l="l" t="t" r="r" b="b"/>
            <a:pathLst>
              <a:path w="1142342" h="154216">
                <a:moveTo>
                  <a:pt x="0" y="0"/>
                </a:moveTo>
                <a:lnTo>
                  <a:pt x="1142343" y="0"/>
                </a:lnTo>
                <a:lnTo>
                  <a:pt x="1142343" y="154217"/>
                </a:lnTo>
                <a:lnTo>
                  <a:pt x="0" y="1542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5227446" y="249825"/>
            <a:ext cx="2696876" cy="2292345"/>
          </a:xfrm>
          <a:custGeom>
            <a:avLst/>
            <a:gdLst/>
            <a:ahLst/>
            <a:cxnLst/>
            <a:rect l="l" t="t" r="r" b="b"/>
            <a:pathLst>
              <a:path w="2696876" h="2292345">
                <a:moveTo>
                  <a:pt x="0" y="0"/>
                </a:moveTo>
                <a:lnTo>
                  <a:pt x="2696877" y="0"/>
                </a:lnTo>
                <a:lnTo>
                  <a:pt x="2696877" y="2292345"/>
                </a:lnTo>
                <a:lnTo>
                  <a:pt x="0" y="22923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Freeform 4"/>
          <p:cNvSpPr/>
          <p:nvPr/>
        </p:nvSpPr>
        <p:spPr>
          <a:xfrm>
            <a:off x="4501227" y="5417480"/>
            <a:ext cx="9953848" cy="4474666"/>
          </a:xfrm>
          <a:custGeom>
            <a:avLst/>
            <a:gdLst/>
            <a:ahLst/>
            <a:cxnLst/>
            <a:rect l="l" t="t" r="r" b="b"/>
            <a:pathLst>
              <a:path w="9953848" h="4474666">
                <a:moveTo>
                  <a:pt x="0" y="0"/>
                </a:moveTo>
                <a:lnTo>
                  <a:pt x="9953848" y="0"/>
                </a:lnTo>
                <a:lnTo>
                  <a:pt x="9953848" y="4474665"/>
                </a:lnTo>
                <a:lnTo>
                  <a:pt x="0" y="4474665"/>
                </a:lnTo>
                <a:lnTo>
                  <a:pt x="0" y="0"/>
                </a:lnTo>
                <a:close/>
              </a:path>
            </a:pathLst>
          </a:custGeom>
          <a:blipFill>
            <a:blip r:embed="rId7"/>
            <a:stretch>
              <a:fillRect/>
            </a:stretch>
          </a:blipFill>
        </p:spPr>
      </p:sp>
      <p:sp>
        <p:nvSpPr>
          <p:cNvPr id="5" name="TextBox 5"/>
          <p:cNvSpPr txBox="1"/>
          <p:nvPr/>
        </p:nvSpPr>
        <p:spPr>
          <a:xfrm>
            <a:off x="2844482" y="649487"/>
            <a:ext cx="4866640" cy="925832"/>
          </a:xfrm>
          <a:prstGeom prst="rect">
            <a:avLst/>
          </a:prstGeom>
        </p:spPr>
        <p:txBody>
          <a:bodyPr lIns="0" tIns="0" rIns="0" bIns="0" rtlCol="0" anchor="t">
            <a:spAutoFit/>
          </a:bodyPr>
          <a:lstStyle/>
          <a:p>
            <a:pPr algn="ctr">
              <a:lnSpc>
                <a:spcPts val="7799"/>
              </a:lnSpc>
              <a:spcBef>
                <a:spcPct val="0"/>
              </a:spcBef>
            </a:pPr>
            <a:r>
              <a:rPr lang="en-US" sz="5199" spc="51">
                <a:solidFill>
                  <a:srgbClr val="FFFFFF"/>
                </a:solidFill>
                <a:latin typeface="Poppins Light Bold"/>
              </a:rPr>
              <a:t>Les consignes </a:t>
            </a:r>
          </a:p>
        </p:txBody>
      </p:sp>
      <p:sp>
        <p:nvSpPr>
          <p:cNvPr id="6" name="TextBox 6"/>
          <p:cNvSpPr txBox="1"/>
          <p:nvPr/>
        </p:nvSpPr>
        <p:spPr>
          <a:xfrm>
            <a:off x="514350" y="2672374"/>
            <a:ext cx="17259300" cy="2745106"/>
          </a:xfrm>
          <a:prstGeom prst="rect">
            <a:avLst/>
          </a:prstGeom>
        </p:spPr>
        <p:txBody>
          <a:bodyPr lIns="0" tIns="0" rIns="0" bIns="0" rtlCol="0" anchor="t">
            <a:spAutoFit/>
          </a:bodyPr>
          <a:lstStyle/>
          <a:p>
            <a:pPr algn="l">
              <a:lnSpc>
                <a:spcPts val="5549"/>
              </a:lnSpc>
              <a:spcBef>
                <a:spcPct val="0"/>
              </a:spcBef>
            </a:pPr>
            <a:r>
              <a:rPr lang="en-US" sz="3699" spc="36">
                <a:solidFill>
                  <a:srgbClr val="FFFFFF"/>
                </a:solidFill>
                <a:latin typeface="Poppins Light Bold"/>
              </a:rPr>
              <a:t>« A DEUX AU STOP ! » : Le groupe se range à deux vélos de front à l’arrêt pour réduire l’encombrement. L’accompagnateur de tête participera à la protection du groupe lors des traversées et carrefour. Pour repartir, (« ROULEZ ») le groupe repart dans le même ordre.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657" r="657"/>
          <a:stretch>
            <a:fillRect/>
          </a:stretch>
        </p:blipFill>
        <p:spPr>
          <a:xfrm>
            <a:off x="1515215" y="1336604"/>
            <a:ext cx="15277208" cy="8708009"/>
          </a:xfrm>
          <a:prstGeom prst="rect">
            <a:avLst/>
          </a:prstGeom>
        </p:spPr>
      </p:pic>
      <p:grpSp>
        <p:nvGrpSpPr>
          <p:cNvPr id="3" name="Group 3"/>
          <p:cNvGrpSpPr/>
          <p:nvPr/>
        </p:nvGrpSpPr>
        <p:grpSpPr>
          <a:xfrm>
            <a:off x="1424718" y="341403"/>
            <a:ext cx="15102381" cy="1655216"/>
            <a:chOff x="0" y="-57151"/>
            <a:chExt cx="20136508" cy="2206954"/>
          </a:xfrm>
        </p:grpSpPr>
        <p:sp>
          <p:nvSpPr>
            <p:cNvPr id="4" name="TextBox 4"/>
            <p:cNvSpPr txBox="1"/>
            <p:nvPr/>
          </p:nvSpPr>
          <p:spPr>
            <a:xfrm>
              <a:off x="0" y="1495118"/>
              <a:ext cx="20136508" cy="654685"/>
            </a:xfrm>
            <a:prstGeom prst="rect">
              <a:avLst/>
            </a:prstGeom>
          </p:spPr>
          <p:txBody>
            <a:bodyPr lIns="0" tIns="0" rIns="0" bIns="0" rtlCol="0" anchor="t">
              <a:spAutoFit/>
            </a:bodyPr>
            <a:lstStyle/>
            <a:p>
              <a:pPr algn="l">
                <a:lnSpc>
                  <a:spcPts val="4200"/>
                </a:lnSpc>
              </a:pPr>
              <a:endParaRPr/>
            </a:p>
          </p:txBody>
        </p:sp>
        <p:sp>
          <p:nvSpPr>
            <p:cNvPr id="5" name="TextBox 5"/>
            <p:cNvSpPr txBox="1"/>
            <p:nvPr/>
          </p:nvSpPr>
          <p:spPr>
            <a:xfrm>
              <a:off x="0" y="-57151"/>
              <a:ext cx="20136508" cy="1231106"/>
            </a:xfrm>
            <a:prstGeom prst="rect">
              <a:avLst/>
            </a:prstGeom>
          </p:spPr>
          <p:txBody>
            <a:bodyPr lIns="0" tIns="0" rIns="0" bIns="0" rtlCol="0" anchor="t">
              <a:spAutoFit/>
            </a:bodyPr>
            <a:lstStyle/>
            <a:p>
              <a:pPr algn="l">
                <a:lnSpc>
                  <a:spcPts val="7150"/>
                </a:lnSpc>
              </a:pPr>
              <a:r>
                <a:rPr lang="en-US" sz="5500" spc="55" dirty="0">
                  <a:solidFill>
                    <a:srgbClr val="FFFFFF"/>
                  </a:solidFill>
                  <a:latin typeface="Poppins Medium"/>
                </a:rPr>
                <a:t>Illustration “au </a:t>
              </a:r>
              <a:r>
                <a:rPr lang="en-US" sz="5500" spc="55" dirty="0" err="1">
                  <a:solidFill>
                    <a:srgbClr val="FFFFFF"/>
                  </a:solidFill>
                  <a:latin typeface="Poppins Medium"/>
                </a:rPr>
                <a:t>rond</a:t>
              </a:r>
              <a:r>
                <a:rPr lang="en-US" sz="5500" spc="55" dirty="0">
                  <a:solidFill>
                    <a:srgbClr val="FFFFFF"/>
                  </a:solidFill>
                  <a:latin typeface="Poppins Medium"/>
                </a:rPr>
                <a:t> point”</a:t>
              </a:r>
            </a:p>
          </p:txBody>
        </p:sp>
      </p:gr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l="657" r="657"/>
          <a:stretch>
            <a:fillRect/>
          </a:stretch>
        </p:blipFill>
        <p:spPr>
          <a:xfrm>
            <a:off x="1395876" y="1479811"/>
            <a:ext cx="14957804" cy="8525948"/>
          </a:xfrm>
          <a:prstGeom prst="rect">
            <a:avLst/>
          </a:prstGeom>
        </p:spPr>
      </p:pic>
      <p:grpSp>
        <p:nvGrpSpPr>
          <p:cNvPr id="3" name="Group 3"/>
          <p:cNvGrpSpPr/>
          <p:nvPr/>
        </p:nvGrpSpPr>
        <p:grpSpPr>
          <a:xfrm>
            <a:off x="1424718" y="384266"/>
            <a:ext cx="15102381" cy="1612353"/>
            <a:chOff x="0" y="0"/>
            <a:chExt cx="20136508" cy="2149803"/>
          </a:xfrm>
        </p:grpSpPr>
        <p:sp>
          <p:nvSpPr>
            <p:cNvPr id="4" name="TextBox 4"/>
            <p:cNvSpPr txBox="1"/>
            <p:nvPr/>
          </p:nvSpPr>
          <p:spPr>
            <a:xfrm>
              <a:off x="0" y="1495118"/>
              <a:ext cx="20136508" cy="654685"/>
            </a:xfrm>
            <a:prstGeom prst="rect">
              <a:avLst/>
            </a:prstGeom>
          </p:spPr>
          <p:txBody>
            <a:bodyPr lIns="0" tIns="0" rIns="0" bIns="0" rtlCol="0" anchor="t">
              <a:spAutoFit/>
            </a:bodyPr>
            <a:lstStyle/>
            <a:p>
              <a:pPr algn="l">
                <a:lnSpc>
                  <a:spcPts val="4200"/>
                </a:lnSpc>
              </a:pPr>
              <a:endParaRPr/>
            </a:p>
          </p:txBody>
        </p:sp>
        <p:sp>
          <p:nvSpPr>
            <p:cNvPr id="5" name="TextBox 5"/>
            <p:cNvSpPr txBox="1"/>
            <p:nvPr/>
          </p:nvSpPr>
          <p:spPr>
            <a:xfrm>
              <a:off x="0" y="-57150"/>
              <a:ext cx="20136508" cy="1170517"/>
            </a:xfrm>
            <a:prstGeom prst="rect">
              <a:avLst/>
            </a:prstGeom>
          </p:spPr>
          <p:txBody>
            <a:bodyPr lIns="0" tIns="0" rIns="0" bIns="0" rtlCol="0" anchor="t">
              <a:spAutoFit/>
            </a:bodyPr>
            <a:lstStyle/>
            <a:p>
              <a:pPr algn="l">
                <a:lnSpc>
                  <a:spcPts val="7150"/>
                </a:lnSpc>
              </a:pPr>
              <a:r>
                <a:rPr lang="en-US" sz="5500" spc="55">
                  <a:solidFill>
                    <a:srgbClr val="FFFFFF"/>
                  </a:solidFill>
                  <a:latin typeface="Poppins Medium"/>
                </a:rPr>
                <a:t>Illustration “groupé au stop”</a:t>
              </a:r>
            </a:p>
          </p:txBody>
        </p:sp>
      </p:gr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l="657" r="657"/>
          <a:stretch>
            <a:fillRect/>
          </a:stretch>
        </p:blipFill>
        <p:spPr>
          <a:xfrm>
            <a:off x="1992574" y="1623019"/>
            <a:ext cx="14726133" cy="8393896"/>
          </a:xfrm>
          <a:prstGeom prst="rect">
            <a:avLst/>
          </a:prstGeom>
        </p:spPr>
      </p:pic>
      <p:grpSp>
        <p:nvGrpSpPr>
          <p:cNvPr id="3" name="Group 3"/>
          <p:cNvGrpSpPr/>
          <p:nvPr/>
        </p:nvGrpSpPr>
        <p:grpSpPr>
          <a:xfrm>
            <a:off x="1424718" y="384266"/>
            <a:ext cx="15102381" cy="1612353"/>
            <a:chOff x="0" y="0"/>
            <a:chExt cx="20136508" cy="2149803"/>
          </a:xfrm>
        </p:grpSpPr>
        <p:sp>
          <p:nvSpPr>
            <p:cNvPr id="4" name="TextBox 4"/>
            <p:cNvSpPr txBox="1"/>
            <p:nvPr/>
          </p:nvSpPr>
          <p:spPr>
            <a:xfrm>
              <a:off x="0" y="1495118"/>
              <a:ext cx="20136508" cy="654685"/>
            </a:xfrm>
            <a:prstGeom prst="rect">
              <a:avLst/>
            </a:prstGeom>
          </p:spPr>
          <p:txBody>
            <a:bodyPr lIns="0" tIns="0" rIns="0" bIns="0" rtlCol="0" anchor="t">
              <a:spAutoFit/>
            </a:bodyPr>
            <a:lstStyle/>
            <a:p>
              <a:pPr algn="l">
                <a:lnSpc>
                  <a:spcPts val="4200"/>
                </a:lnSpc>
              </a:pPr>
              <a:endParaRPr/>
            </a:p>
          </p:txBody>
        </p:sp>
        <p:sp>
          <p:nvSpPr>
            <p:cNvPr id="5" name="TextBox 5"/>
            <p:cNvSpPr txBox="1"/>
            <p:nvPr/>
          </p:nvSpPr>
          <p:spPr>
            <a:xfrm>
              <a:off x="0" y="-57150"/>
              <a:ext cx="20136508" cy="1170517"/>
            </a:xfrm>
            <a:prstGeom prst="rect">
              <a:avLst/>
            </a:prstGeom>
          </p:spPr>
          <p:txBody>
            <a:bodyPr lIns="0" tIns="0" rIns="0" bIns="0" rtlCol="0" anchor="t">
              <a:spAutoFit/>
            </a:bodyPr>
            <a:lstStyle/>
            <a:p>
              <a:pPr algn="l">
                <a:lnSpc>
                  <a:spcPts val="7150"/>
                </a:lnSpc>
              </a:pPr>
              <a:r>
                <a:rPr lang="en-US" sz="5500" spc="55">
                  <a:solidFill>
                    <a:srgbClr val="FFFFFF"/>
                  </a:solidFill>
                  <a:latin typeface="Poppins Medium"/>
                </a:rPr>
                <a:t>Illustration “passer un stop en groupe”</a:t>
              </a:r>
            </a:p>
          </p:txBody>
        </p:sp>
      </p:gr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844482" y="1934512"/>
            <a:ext cx="1142342" cy="154216"/>
          </a:xfrm>
          <a:custGeom>
            <a:avLst/>
            <a:gdLst/>
            <a:ahLst/>
            <a:cxnLst/>
            <a:rect l="l" t="t" r="r" b="b"/>
            <a:pathLst>
              <a:path w="1142342" h="154216">
                <a:moveTo>
                  <a:pt x="0" y="0"/>
                </a:moveTo>
                <a:lnTo>
                  <a:pt x="1142343" y="0"/>
                </a:lnTo>
                <a:lnTo>
                  <a:pt x="1142343" y="154217"/>
                </a:lnTo>
                <a:lnTo>
                  <a:pt x="0" y="1542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5227446" y="249825"/>
            <a:ext cx="2696876" cy="2292345"/>
          </a:xfrm>
          <a:custGeom>
            <a:avLst/>
            <a:gdLst/>
            <a:ahLst/>
            <a:cxnLst/>
            <a:rect l="l" t="t" r="r" b="b"/>
            <a:pathLst>
              <a:path w="2696876" h="2292345">
                <a:moveTo>
                  <a:pt x="0" y="0"/>
                </a:moveTo>
                <a:lnTo>
                  <a:pt x="2696877" y="0"/>
                </a:lnTo>
                <a:lnTo>
                  <a:pt x="2696877" y="2292345"/>
                </a:lnTo>
                <a:lnTo>
                  <a:pt x="0" y="22923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1945799" y="649487"/>
            <a:ext cx="6664007" cy="925832"/>
          </a:xfrm>
          <a:prstGeom prst="rect">
            <a:avLst/>
          </a:prstGeom>
        </p:spPr>
        <p:txBody>
          <a:bodyPr lIns="0" tIns="0" rIns="0" bIns="0" rtlCol="0" anchor="t">
            <a:spAutoFit/>
          </a:bodyPr>
          <a:lstStyle/>
          <a:p>
            <a:pPr algn="ctr">
              <a:lnSpc>
                <a:spcPts val="7799"/>
              </a:lnSpc>
              <a:spcBef>
                <a:spcPct val="0"/>
              </a:spcBef>
            </a:pPr>
            <a:r>
              <a:rPr lang="en-US" sz="5199" spc="51" dirty="0">
                <a:solidFill>
                  <a:srgbClr val="FFFFFF"/>
                </a:solidFill>
                <a:latin typeface="Poppins Light Bold"/>
              </a:rPr>
              <a:t>Les </a:t>
            </a:r>
            <a:r>
              <a:rPr lang="en-US" sz="5199" spc="51" dirty="0" err="1">
                <a:solidFill>
                  <a:srgbClr val="FFFFFF"/>
                </a:solidFill>
                <a:latin typeface="Poppins Light Bold"/>
              </a:rPr>
              <a:t>consignes</a:t>
            </a:r>
            <a:r>
              <a:rPr lang="en-US" sz="5199" spc="51" dirty="0">
                <a:solidFill>
                  <a:srgbClr val="FFFFFF"/>
                </a:solidFill>
                <a:latin typeface="Poppins Light Bold"/>
              </a:rPr>
              <a:t> suite </a:t>
            </a:r>
          </a:p>
        </p:txBody>
      </p:sp>
      <p:sp>
        <p:nvSpPr>
          <p:cNvPr id="6" name="TextBox 6"/>
          <p:cNvSpPr txBox="1"/>
          <p:nvPr/>
        </p:nvSpPr>
        <p:spPr>
          <a:xfrm>
            <a:off x="275671" y="1983954"/>
            <a:ext cx="17259300" cy="659131"/>
          </a:xfrm>
          <a:prstGeom prst="rect">
            <a:avLst/>
          </a:prstGeom>
        </p:spPr>
        <p:txBody>
          <a:bodyPr lIns="0" tIns="0" rIns="0" bIns="0" rtlCol="0" anchor="t">
            <a:spAutoFit/>
          </a:bodyPr>
          <a:lstStyle/>
          <a:p>
            <a:pPr algn="l">
              <a:lnSpc>
                <a:spcPts val="5549"/>
              </a:lnSpc>
              <a:spcBef>
                <a:spcPct val="0"/>
              </a:spcBef>
            </a:pPr>
            <a:r>
              <a:rPr lang="en-US" sz="3699" spc="36" dirty="0">
                <a:solidFill>
                  <a:srgbClr val="FFFFFF"/>
                </a:solidFill>
                <a:latin typeface="Poppins Light Bold"/>
              </a:rPr>
              <a:t>«MILIEU ! » Pour </a:t>
            </a:r>
            <a:r>
              <a:rPr lang="en-US" sz="3699" spc="36" dirty="0" err="1">
                <a:solidFill>
                  <a:srgbClr val="FFFFFF"/>
                </a:solidFill>
                <a:latin typeface="Poppins Light Bold"/>
              </a:rPr>
              <a:t>tourner</a:t>
            </a:r>
            <a:r>
              <a:rPr lang="en-US" sz="3699" spc="36" dirty="0">
                <a:solidFill>
                  <a:srgbClr val="FFFFFF"/>
                </a:solidFill>
                <a:latin typeface="Poppins Light Bold"/>
              </a:rPr>
              <a:t> à gauche  dans </a:t>
            </a:r>
            <a:r>
              <a:rPr lang="en-US" sz="3699" spc="36" dirty="0" err="1">
                <a:solidFill>
                  <a:srgbClr val="FFFFFF"/>
                </a:solidFill>
                <a:latin typeface="Poppins Light Bold"/>
              </a:rPr>
              <a:t>une</a:t>
            </a:r>
            <a:r>
              <a:rPr lang="en-US" sz="3699" spc="36" dirty="0">
                <a:solidFill>
                  <a:srgbClr val="FFFFFF"/>
                </a:solidFill>
                <a:latin typeface="Poppins Light Bold"/>
              </a:rPr>
              <a:t> intersection</a:t>
            </a:r>
          </a:p>
        </p:txBody>
      </p:sp>
      <p:pic>
        <p:nvPicPr>
          <p:cNvPr id="7" name="Image 6">
            <a:extLst>
              <a:ext uri="{FF2B5EF4-FFF2-40B4-BE49-F238E27FC236}">
                <a16:creationId xmlns:a16="http://schemas.microsoft.com/office/drawing/2014/main" id="{BFDE7308-450B-4EF4-B46C-B370E42B971D}"/>
              </a:ext>
            </a:extLst>
          </p:cNvPr>
          <p:cNvPicPr>
            <a:picLocks noChangeAspect="1"/>
          </p:cNvPicPr>
          <p:nvPr/>
        </p:nvPicPr>
        <p:blipFill>
          <a:blip r:embed="rId7"/>
          <a:stretch>
            <a:fillRect/>
          </a:stretch>
        </p:blipFill>
        <p:spPr>
          <a:xfrm>
            <a:off x="5638800" y="2514599"/>
            <a:ext cx="10363200" cy="777240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844482" y="1934512"/>
            <a:ext cx="1142342" cy="154216"/>
          </a:xfrm>
          <a:custGeom>
            <a:avLst/>
            <a:gdLst/>
            <a:ahLst/>
            <a:cxnLst/>
            <a:rect l="l" t="t" r="r" b="b"/>
            <a:pathLst>
              <a:path w="1142342" h="154216">
                <a:moveTo>
                  <a:pt x="0" y="0"/>
                </a:moveTo>
                <a:lnTo>
                  <a:pt x="1142343" y="0"/>
                </a:lnTo>
                <a:lnTo>
                  <a:pt x="1142343" y="154217"/>
                </a:lnTo>
                <a:lnTo>
                  <a:pt x="0" y="15421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15227446" y="249825"/>
            <a:ext cx="2696876" cy="2292345"/>
          </a:xfrm>
          <a:custGeom>
            <a:avLst/>
            <a:gdLst/>
            <a:ahLst/>
            <a:cxnLst/>
            <a:rect l="l" t="t" r="r" b="b"/>
            <a:pathLst>
              <a:path w="2696876" h="2292345">
                <a:moveTo>
                  <a:pt x="0" y="0"/>
                </a:moveTo>
                <a:lnTo>
                  <a:pt x="2696877" y="0"/>
                </a:lnTo>
                <a:lnTo>
                  <a:pt x="2696877" y="2292345"/>
                </a:lnTo>
                <a:lnTo>
                  <a:pt x="0" y="22923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TextBox 5"/>
          <p:cNvSpPr txBox="1"/>
          <p:nvPr/>
        </p:nvSpPr>
        <p:spPr>
          <a:xfrm>
            <a:off x="1945799" y="649487"/>
            <a:ext cx="6664007" cy="925832"/>
          </a:xfrm>
          <a:prstGeom prst="rect">
            <a:avLst/>
          </a:prstGeom>
        </p:spPr>
        <p:txBody>
          <a:bodyPr lIns="0" tIns="0" rIns="0" bIns="0" rtlCol="0" anchor="t">
            <a:spAutoFit/>
          </a:bodyPr>
          <a:lstStyle/>
          <a:p>
            <a:pPr algn="ctr">
              <a:lnSpc>
                <a:spcPts val="7799"/>
              </a:lnSpc>
              <a:spcBef>
                <a:spcPct val="0"/>
              </a:spcBef>
            </a:pPr>
            <a:r>
              <a:rPr lang="en-US" sz="5199" spc="51">
                <a:solidFill>
                  <a:srgbClr val="FFFFFF"/>
                </a:solidFill>
                <a:latin typeface="Poppins Light Bold"/>
              </a:rPr>
              <a:t>Les consignes suite </a:t>
            </a:r>
          </a:p>
        </p:txBody>
      </p:sp>
      <p:sp>
        <p:nvSpPr>
          <p:cNvPr id="6" name="TextBox 6"/>
          <p:cNvSpPr txBox="1"/>
          <p:nvPr/>
        </p:nvSpPr>
        <p:spPr>
          <a:xfrm>
            <a:off x="514350" y="1983954"/>
            <a:ext cx="17259300" cy="659131"/>
          </a:xfrm>
          <a:prstGeom prst="rect">
            <a:avLst/>
          </a:prstGeom>
        </p:spPr>
        <p:txBody>
          <a:bodyPr lIns="0" tIns="0" rIns="0" bIns="0" rtlCol="0" anchor="t">
            <a:spAutoFit/>
          </a:bodyPr>
          <a:lstStyle/>
          <a:p>
            <a:pPr algn="l">
              <a:lnSpc>
                <a:spcPts val="5549"/>
              </a:lnSpc>
              <a:spcBef>
                <a:spcPct val="0"/>
              </a:spcBef>
            </a:pPr>
            <a:r>
              <a:rPr lang="en-US" sz="3699" spc="36">
                <a:solidFill>
                  <a:srgbClr val="FFFFFF"/>
                </a:solidFill>
                <a:latin typeface="Poppins Light Bold"/>
              </a:rPr>
              <a:t>«MILIEU ! » Pour tourner à gauche  dans une intersection</a:t>
            </a:r>
          </a:p>
        </p:txBody>
      </p:sp>
      <p:pic>
        <p:nvPicPr>
          <p:cNvPr id="8" name="Image 7">
            <a:extLst>
              <a:ext uri="{FF2B5EF4-FFF2-40B4-BE49-F238E27FC236}">
                <a16:creationId xmlns:a16="http://schemas.microsoft.com/office/drawing/2014/main" id="{CCE249A4-F5B8-414D-8733-5F19E2B912B9}"/>
              </a:ext>
            </a:extLst>
          </p:cNvPr>
          <p:cNvPicPr>
            <a:picLocks noChangeAspect="1"/>
          </p:cNvPicPr>
          <p:nvPr/>
        </p:nvPicPr>
        <p:blipFill>
          <a:blip r:embed="rId7"/>
          <a:stretch>
            <a:fillRect/>
          </a:stretch>
        </p:blipFill>
        <p:spPr>
          <a:xfrm>
            <a:off x="5876037" y="2692527"/>
            <a:ext cx="10049763" cy="753732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a:stretch>
            <a:fillRect/>
          </a:stretch>
        </p:blipFill>
        <p:spPr>
          <a:xfrm>
            <a:off x="3495298" y="1384339"/>
            <a:ext cx="11297404" cy="8473053"/>
          </a:xfrm>
          <a:prstGeom prst="rect">
            <a:avLst/>
          </a:prstGeom>
        </p:spPr>
      </p:pic>
      <p:grpSp>
        <p:nvGrpSpPr>
          <p:cNvPr id="3" name="Group 3"/>
          <p:cNvGrpSpPr/>
          <p:nvPr/>
        </p:nvGrpSpPr>
        <p:grpSpPr>
          <a:xfrm>
            <a:off x="1424718" y="341403"/>
            <a:ext cx="15102381" cy="1655216"/>
            <a:chOff x="0" y="-57151"/>
            <a:chExt cx="20136508" cy="2206954"/>
          </a:xfrm>
        </p:grpSpPr>
        <p:sp>
          <p:nvSpPr>
            <p:cNvPr id="4" name="TextBox 4"/>
            <p:cNvSpPr txBox="1"/>
            <p:nvPr/>
          </p:nvSpPr>
          <p:spPr>
            <a:xfrm>
              <a:off x="0" y="1495118"/>
              <a:ext cx="20136508" cy="654685"/>
            </a:xfrm>
            <a:prstGeom prst="rect">
              <a:avLst/>
            </a:prstGeom>
          </p:spPr>
          <p:txBody>
            <a:bodyPr lIns="0" tIns="0" rIns="0" bIns="0" rtlCol="0" anchor="t">
              <a:spAutoFit/>
            </a:bodyPr>
            <a:lstStyle/>
            <a:p>
              <a:pPr algn="l">
                <a:lnSpc>
                  <a:spcPts val="4200"/>
                </a:lnSpc>
              </a:pPr>
              <a:endParaRPr/>
            </a:p>
          </p:txBody>
        </p:sp>
        <p:sp>
          <p:nvSpPr>
            <p:cNvPr id="5" name="TextBox 5"/>
            <p:cNvSpPr txBox="1"/>
            <p:nvPr/>
          </p:nvSpPr>
          <p:spPr>
            <a:xfrm>
              <a:off x="0" y="-57151"/>
              <a:ext cx="20136508" cy="1231106"/>
            </a:xfrm>
            <a:prstGeom prst="rect">
              <a:avLst/>
            </a:prstGeom>
          </p:spPr>
          <p:txBody>
            <a:bodyPr lIns="0" tIns="0" rIns="0" bIns="0" rtlCol="0" anchor="t">
              <a:spAutoFit/>
            </a:bodyPr>
            <a:lstStyle/>
            <a:p>
              <a:pPr algn="l">
                <a:lnSpc>
                  <a:spcPts val="7150"/>
                </a:lnSpc>
              </a:pPr>
              <a:r>
                <a:rPr lang="en-US" sz="5500" spc="55" dirty="0">
                  <a:solidFill>
                    <a:srgbClr val="FFFFFF"/>
                  </a:solidFill>
                  <a:latin typeface="Poppins Medium"/>
                </a:rPr>
                <a:t>Illustration video</a:t>
              </a:r>
            </a:p>
          </p:txBody>
        </p:sp>
      </p:grpSp>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grpSp>
        <p:nvGrpSpPr>
          <p:cNvPr id="3" name="Group 3"/>
          <p:cNvGrpSpPr/>
          <p:nvPr/>
        </p:nvGrpSpPr>
        <p:grpSpPr>
          <a:xfrm>
            <a:off x="1424718" y="384266"/>
            <a:ext cx="15102381" cy="1612353"/>
            <a:chOff x="0" y="0"/>
            <a:chExt cx="20136508" cy="2149803"/>
          </a:xfrm>
        </p:grpSpPr>
        <p:sp>
          <p:nvSpPr>
            <p:cNvPr id="4" name="TextBox 4"/>
            <p:cNvSpPr txBox="1"/>
            <p:nvPr/>
          </p:nvSpPr>
          <p:spPr>
            <a:xfrm>
              <a:off x="0" y="1495118"/>
              <a:ext cx="20136508" cy="654685"/>
            </a:xfrm>
            <a:prstGeom prst="rect">
              <a:avLst/>
            </a:prstGeom>
          </p:spPr>
          <p:txBody>
            <a:bodyPr lIns="0" tIns="0" rIns="0" bIns="0" rtlCol="0" anchor="t">
              <a:spAutoFit/>
            </a:bodyPr>
            <a:lstStyle/>
            <a:p>
              <a:pPr algn="l">
                <a:lnSpc>
                  <a:spcPts val="4200"/>
                </a:lnSpc>
              </a:pPr>
              <a:endParaRPr/>
            </a:p>
          </p:txBody>
        </p:sp>
        <p:sp>
          <p:nvSpPr>
            <p:cNvPr id="5" name="TextBox 5"/>
            <p:cNvSpPr txBox="1"/>
            <p:nvPr/>
          </p:nvSpPr>
          <p:spPr>
            <a:xfrm>
              <a:off x="0" y="-57150"/>
              <a:ext cx="20136508" cy="1170517"/>
            </a:xfrm>
            <a:prstGeom prst="rect">
              <a:avLst/>
            </a:prstGeom>
          </p:spPr>
          <p:txBody>
            <a:bodyPr lIns="0" tIns="0" rIns="0" bIns="0" rtlCol="0" anchor="t">
              <a:spAutoFit/>
            </a:bodyPr>
            <a:lstStyle/>
            <a:p>
              <a:pPr algn="l">
                <a:lnSpc>
                  <a:spcPts val="7150"/>
                </a:lnSpc>
              </a:pPr>
              <a:r>
                <a:rPr lang="en-US" sz="5500" spc="55">
                  <a:solidFill>
                    <a:srgbClr val="FFFFFF"/>
                  </a:solidFill>
                  <a:latin typeface="Poppins Medium"/>
                </a:rPr>
                <a:t>Illustration vidéo</a:t>
              </a:r>
            </a:p>
          </p:txBody>
        </p:sp>
      </p:grpSp>
      <p:pic>
        <p:nvPicPr>
          <p:cNvPr id="7" name="SRA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381145" y="1219291"/>
            <a:ext cx="14107854" cy="7985578"/>
          </a:xfrm>
          <a:prstGeom prst="rect">
            <a:avLst/>
          </a:prstGeom>
        </p:spPr>
      </p:pic>
    </p:spTree>
    <p:extLst>
      <p:ext uri="{BB962C8B-B14F-4D97-AF65-F5344CB8AC3E}">
        <p14:creationId xmlns:p14="http://schemas.microsoft.com/office/powerpoint/2010/main" val="18141797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TextBox 2"/>
          <p:cNvSpPr txBox="1"/>
          <p:nvPr/>
        </p:nvSpPr>
        <p:spPr>
          <a:xfrm>
            <a:off x="1673134" y="4341657"/>
            <a:ext cx="14917165" cy="5008962"/>
          </a:xfrm>
          <a:prstGeom prst="rect">
            <a:avLst/>
          </a:prstGeom>
        </p:spPr>
        <p:txBody>
          <a:bodyPr lIns="0" tIns="0" rIns="0" bIns="0" rtlCol="0" anchor="t">
            <a:spAutoFit/>
          </a:bodyPr>
          <a:lstStyle/>
          <a:p>
            <a:pPr algn="l">
              <a:lnSpc>
                <a:spcPts val="4996"/>
              </a:lnSpc>
            </a:pPr>
            <a:r>
              <a:rPr lang="en-US" sz="3843" spc="384">
                <a:solidFill>
                  <a:srgbClr val="FFFFFF"/>
                </a:solidFill>
                <a:latin typeface="Poppins Light Bold"/>
              </a:rPr>
              <a:t>LE GROUPE DOIT ROULER: </a:t>
            </a:r>
          </a:p>
          <a:p>
            <a:pPr algn="l">
              <a:lnSpc>
                <a:spcPts val="4996"/>
              </a:lnSpc>
            </a:pPr>
            <a:endParaRPr lang="en-US" sz="3843" spc="384">
              <a:solidFill>
                <a:srgbClr val="FFFFFF"/>
              </a:solidFill>
              <a:latin typeface="Poppins Light Bold"/>
            </a:endParaRPr>
          </a:p>
          <a:p>
            <a:pPr algn="l">
              <a:lnSpc>
                <a:spcPts val="4996"/>
              </a:lnSpc>
            </a:pPr>
            <a:r>
              <a:rPr lang="en-US" sz="3843" spc="384">
                <a:solidFill>
                  <a:srgbClr val="FFFFFF"/>
                </a:solidFill>
                <a:latin typeface="Poppins Light Bold"/>
              </a:rPr>
              <a:t>- De manière organisée</a:t>
            </a:r>
          </a:p>
          <a:p>
            <a:pPr algn="l">
              <a:lnSpc>
                <a:spcPts val="4996"/>
              </a:lnSpc>
            </a:pPr>
            <a:endParaRPr lang="en-US" sz="3843" spc="384">
              <a:solidFill>
                <a:srgbClr val="FFFFFF"/>
              </a:solidFill>
              <a:latin typeface="Poppins Light Bold"/>
            </a:endParaRPr>
          </a:p>
          <a:p>
            <a:pPr algn="l">
              <a:lnSpc>
                <a:spcPts val="4996"/>
              </a:lnSpc>
            </a:pPr>
            <a:r>
              <a:rPr lang="en-US" sz="3843" spc="384">
                <a:solidFill>
                  <a:srgbClr val="FFFFFF"/>
                </a:solidFill>
                <a:latin typeface="Poppins Light Bold"/>
              </a:rPr>
              <a:t>- Facile </a:t>
            </a:r>
          </a:p>
          <a:p>
            <a:pPr algn="l">
              <a:lnSpc>
                <a:spcPts val="4996"/>
              </a:lnSpc>
            </a:pPr>
            <a:endParaRPr lang="en-US" sz="3843" spc="384">
              <a:solidFill>
                <a:srgbClr val="FFFFFF"/>
              </a:solidFill>
              <a:latin typeface="Poppins Light Bold"/>
            </a:endParaRPr>
          </a:p>
          <a:p>
            <a:pPr algn="l">
              <a:lnSpc>
                <a:spcPts val="4996"/>
              </a:lnSpc>
            </a:pPr>
            <a:r>
              <a:rPr lang="en-US" sz="3843" spc="384">
                <a:solidFill>
                  <a:srgbClr val="FFFFFF"/>
                </a:solidFill>
                <a:latin typeface="Poppins Light Bold"/>
              </a:rPr>
              <a:t>- Sereinement </a:t>
            </a:r>
          </a:p>
          <a:p>
            <a:pPr algn="l">
              <a:lnSpc>
                <a:spcPts val="4996"/>
              </a:lnSpc>
            </a:pPr>
            <a:endParaRPr lang="en-US" sz="3843" spc="384">
              <a:solidFill>
                <a:srgbClr val="FFFFFF"/>
              </a:solidFill>
              <a:latin typeface="Poppins Light Bold"/>
            </a:endParaRPr>
          </a:p>
        </p:txBody>
      </p:sp>
      <p:sp>
        <p:nvSpPr>
          <p:cNvPr id="3" name="Freeform 3"/>
          <p:cNvSpPr/>
          <p:nvPr/>
        </p:nvSpPr>
        <p:spPr>
          <a:xfrm>
            <a:off x="-270248" y="-229629"/>
            <a:ext cx="18828496" cy="2516657"/>
          </a:xfrm>
          <a:custGeom>
            <a:avLst/>
            <a:gdLst/>
            <a:ahLst/>
            <a:cxnLst/>
            <a:rect l="l" t="t" r="r" b="b"/>
            <a:pathLst>
              <a:path w="18828496" h="2516657">
                <a:moveTo>
                  <a:pt x="0" y="0"/>
                </a:moveTo>
                <a:lnTo>
                  <a:pt x="18828496" y="0"/>
                </a:lnTo>
                <a:lnTo>
                  <a:pt x="18828496" y="2516658"/>
                </a:lnTo>
                <a:lnTo>
                  <a:pt x="0" y="2516658"/>
                </a:lnTo>
                <a:lnTo>
                  <a:pt x="0" y="0"/>
                </a:lnTo>
                <a:close/>
              </a:path>
            </a:pathLst>
          </a:custGeom>
          <a:blipFill>
            <a:blip r:embed="rId3"/>
            <a:stretch>
              <a:fillRect t="-198761" b="-198761"/>
            </a:stretch>
          </a:blipFill>
        </p:spPr>
      </p:sp>
      <p:sp>
        <p:nvSpPr>
          <p:cNvPr id="4" name="AutoShape 4"/>
          <p:cNvSpPr/>
          <p:nvPr/>
        </p:nvSpPr>
        <p:spPr>
          <a:xfrm>
            <a:off x="-167032" y="2287029"/>
            <a:ext cx="18622064" cy="182133"/>
          </a:xfrm>
          <a:prstGeom prst="rect">
            <a:avLst/>
          </a:prstGeom>
          <a:solidFill>
            <a:srgbClr val="222321"/>
          </a:solidFill>
        </p:spPr>
      </p:sp>
      <p:sp>
        <p:nvSpPr>
          <p:cNvPr id="5" name="Freeform 5"/>
          <p:cNvSpPr/>
          <p:nvPr/>
        </p:nvSpPr>
        <p:spPr>
          <a:xfrm>
            <a:off x="1673134" y="2964339"/>
            <a:ext cx="1549624" cy="209199"/>
          </a:xfrm>
          <a:custGeom>
            <a:avLst/>
            <a:gdLst/>
            <a:ahLst/>
            <a:cxnLst/>
            <a:rect l="l" t="t" r="r" b="b"/>
            <a:pathLst>
              <a:path w="1549624" h="209199">
                <a:moveTo>
                  <a:pt x="0" y="0"/>
                </a:moveTo>
                <a:lnTo>
                  <a:pt x="1549623" y="0"/>
                </a:lnTo>
                <a:lnTo>
                  <a:pt x="1549623" y="209199"/>
                </a:lnTo>
                <a:lnTo>
                  <a:pt x="0" y="20919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TextBox 6"/>
          <p:cNvSpPr txBox="1"/>
          <p:nvPr/>
        </p:nvSpPr>
        <p:spPr>
          <a:xfrm>
            <a:off x="1020369" y="1364572"/>
            <a:ext cx="12695631" cy="897682"/>
          </a:xfrm>
          <a:prstGeom prst="rect">
            <a:avLst/>
          </a:prstGeom>
        </p:spPr>
        <p:txBody>
          <a:bodyPr wrap="square" lIns="0" tIns="0" rIns="0" bIns="0" rtlCol="0" anchor="t">
            <a:spAutoFit/>
          </a:bodyPr>
          <a:lstStyle/>
          <a:p>
            <a:pPr algn="ctr">
              <a:lnSpc>
                <a:spcPts val="7049"/>
              </a:lnSpc>
              <a:spcBef>
                <a:spcPct val="0"/>
              </a:spcBef>
            </a:pPr>
            <a:r>
              <a:rPr lang="en-US" sz="4699" spc="46" dirty="0">
                <a:solidFill>
                  <a:srgbClr val="FFFFFF"/>
                </a:solidFill>
                <a:latin typeface="Poppins Light Bold"/>
              </a:rPr>
              <a:t>Les </a:t>
            </a:r>
            <a:r>
              <a:rPr lang="en-US" sz="4699" spc="46" dirty="0" err="1">
                <a:solidFill>
                  <a:srgbClr val="FFFFFF"/>
                </a:solidFill>
                <a:latin typeface="Poppins Light Bold"/>
              </a:rPr>
              <a:t>règles</a:t>
            </a:r>
            <a:r>
              <a:rPr lang="en-US" sz="4699" spc="46" dirty="0">
                <a:solidFill>
                  <a:srgbClr val="FFFFFF"/>
                </a:solidFill>
                <a:latin typeface="Poppins Light Bold"/>
              </a:rPr>
              <a:t> </a:t>
            </a:r>
            <a:r>
              <a:rPr lang="en-US" sz="4699" spc="46" dirty="0" err="1">
                <a:solidFill>
                  <a:srgbClr val="FFFFFF"/>
                </a:solidFill>
                <a:latin typeface="Poppins Light Bold"/>
              </a:rPr>
              <a:t>d’</a:t>
            </a:r>
            <a:r>
              <a:rPr lang="en-US" sz="4699" spc="46" dirty="0" err="1">
                <a:solidFill>
                  <a:srgbClr val="FFDE59"/>
                </a:solidFill>
                <a:latin typeface="Poppins Light Bold"/>
              </a:rPr>
              <a:t>OR</a:t>
            </a:r>
            <a:r>
              <a:rPr lang="en-US" sz="4699" spc="46" dirty="0">
                <a:solidFill>
                  <a:srgbClr val="FFDE59"/>
                </a:solidFill>
                <a:latin typeface="Poppins Light Bold"/>
              </a:rPr>
              <a:t> </a:t>
            </a:r>
            <a:r>
              <a:rPr lang="en-US" sz="4699" spc="46" dirty="0">
                <a:solidFill>
                  <a:srgbClr val="FFFFFF"/>
                </a:solidFill>
                <a:latin typeface="Poppins Light Bold"/>
              </a:rPr>
              <a:t>des sorties </a:t>
            </a:r>
            <a:r>
              <a:rPr lang="en-US" sz="4699" spc="46" dirty="0" err="1">
                <a:solidFill>
                  <a:srgbClr val="FFFFFF"/>
                </a:solidFill>
                <a:latin typeface="Poppins Light Bold"/>
              </a:rPr>
              <a:t>cyclo</a:t>
            </a:r>
            <a:endParaRPr lang="en-US" sz="4699" spc="46" dirty="0">
              <a:solidFill>
                <a:srgbClr val="FFFFFF"/>
              </a:solidFill>
              <a:latin typeface="Poppins Light Bo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70248" y="-229629"/>
            <a:ext cx="18828496" cy="2516657"/>
          </a:xfrm>
          <a:custGeom>
            <a:avLst/>
            <a:gdLst/>
            <a:ahLst/>
            <a:cxnLst/>
            <a:rect l="l" t="t" r="r" b="b"/>
            <a:pathLst>
              <a:path w="18828496" h="2516657">
                <a:moveTo>
                  <a:pt x="0" y="0"/>
                </a:moveTo>
                <a:lnTo>
                  <a:pt x="18828496" y="0"/>
                </a:lnTo>
                <a:lnTo>
                  <a:pt x="18828496" y="2516658"/>
                </a:lnTo>
                <a:lnTo>
                  <a:pt x="0" y="2516658"/>
                </a:lnTo>
                <a:lnTo>
                  <a:pt x="0" y="0"/>
                </a:lnTo>
                <a:close/>
              </a:path>
            </a:pathLst>
          </a:custGeom>
          <a:blipFill>
            <a:blip r:embed="rId2"/>
            <a:stretch>
              <a:fillRect t="-198761" b="-198761"/>
            </a:stretch>
          </a:blipFill>
        </p:spPr>
      </p:sp>
      <p:sp>
        <p:nvSpPr>
          <p:cNvPr id="3" name="AutoShape 3"/>
          <p:cNvSpPr/>
          <p:nvPr/>
        </p:nvSpPr>
        <p:spPr>
          <a:xfrm>
            <a:off x="-167032" y="2287029"/>
            <a:ext cx="18622064" cy="182133"/>
          </a:xfrm>
          <a:prstGeom prst="rect">
            <a:avLst/>
          </a:prstGeom>
          <a:solidFill>
            <a:srgbClr val="222321"/>
          </a:solidFill>
        </p:spPr>
      </p:sp>
      <p:sp>
        <p:nvSpPr>
          <p:cNvPr id="4" name="Freeform 4"/>
          <p:cNvSpPr/>
          <p:nvPr/>
        </p:nvSpPr>
        <p:spPr>
          <a:xfrm>
            <a:off x="1673134" y="2964339"/>
            <a:ext cx="1549624" cy="209199"/>
          </a:xfrm>
          <a:custGeom>
            <a:avLst/>
            <a:gdLst/>
            <a:ahLst/>
            <a:cxnLst/>
            <a:rect l="l" t="t" r="r" b="b"/>
            <a:pathLst>
              <a:path w="1549624" h="209199">
                <a:moveTo>
                  <a:pt x="0" y="0"/>
                </a:moveTo>
                <a:lnTo>
                  <a:pt x="1549623" y="0"/>
                </a:lnTo>
                <a:lnTo>
                  <a:pt x="1549623" y="209199"/>
                </a:lnTo>
                <a:lnTo>
                  <a:pt x="0" y="20919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a:off x="515520" y="8835685"/>
            <a:ext cx="1312775" cy="1284132"/>
          </a:xfrm>
          <a:custGeom>
            <a:avLst/>
            <a:gdLst/>
            <a:ahLst/>
            <a:cxnLst/>
            <a:rect l="l" t="t" r="r" b="b"/>
            <a:pathLst>
              <a:path w="1312775" h="1284132">
                <a:moveTo>
                  <a:pt x="0" y="0"/>
                </a:moveTo>
                <a:lnTo>
                  <a:pt x="1312775" y="0"/>
                </a:lnTo>
                <a:lnTo>
                  <a:pt x="1312775" y="1284132"/>
                </a:lnTo>
                <a:lnTo>
                  <a:pt x="0" y="12841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TextBox 6"/>
          <p:cNvSpPr txBox="1"/>
          <p:nvPr/>
        </p:nvSpPr>
        <p:spPr>
          <a:xfrm>
            <a:off x="1673134" y="3701631"/>
            <a:ext cx="14223987" cy="6585369"/>
          </a:xfrm>
          <a:prstGeom prst="rect">
            <a:avLst/>
          </a:prstGeom>
        </p:spPr>
        <p:txBody>
          <a:bodyPr lIns="0" tIns="0" rIns="0" bIns="0" rtlCol="0" anchor="t">
            <a:spAutoFit/>
          </a:bodyPr>
          <a:lstStyle/>
          <a:p>
            <a:pPr algn="l">
              <a:lnSpc>
                <a:spcPts val="4764"/>
              </a:lnSpc>
            </a:pPr>
            <a:r>
              <a:rPr lang="en-US" sz="3664" spc="366" dirty="0">
                <a:solidFill>
                  <a:srgbClr val="FFFFFF"/>
                </a:solidFill>
                <a:latin typeface="Poppins Light Bold"/>
              </a:rPr>
              <a:t>. POUSSER UN ÉLÈVE FATIGUÉ.</a:t>
            </a:r>
          </a:p>
          <a:p>
            <a:pPr algn="l">
              <a:lnSpc>
                <a:spcPts val="4764"/>
              </a:lnSpc>
            </a:pPr>
            <a:endParaRPr lang="en-US" sz="3664" spc="366" dirty="0">
              <a:solidFill>
                <a:srgbClr val="FFFFFF"/>
              </a:solidFill>
              <a:latin typeface="Poppins Light Bold"/>
            </a:endParaRPr>
          </a:p>
          <a:p>
            <a:pPr algn="l">
              <a:lnSpc>
                <a:spcPts val="4764"/>
              </a:lnSpc>
            </a:pPr>
            <a:endParaRPr lang="en-US" sz="3664" spc="366" dirty="0">
              <a:solidFill>
                <a:srgbClr val="FFFFFF"/>
              </a:solidFill>
              <a:latin typeface="Poppins Light Bold"/>
            </a:endParaRPr>
          </a:p>
          <a:p>
            <a:pPr algn="l">
              <a:lnSpc>
                <a:spcPts val="4764"/>
              </a:lnSpc>
            </a:pPr>
            <a:r>
              <a:rPr lang="en-US" sz="3664" spc="366" dirty="0">
                <a:solidFill>
                  <a:srgbClr val="FFFFFF"/>
                </a:solidFill>
                <a:latin typeface="Poppins Light Bold"/>
              </a:rPr>
              <a:t>. Donner trop </a:t>
            </a:r>
            <a:r>
              <a:rPr lang="en-US" sz="3664" spc="366" dirty="0" err="1">
                <a:solidFill>
                  <a:srgbClr val="FFFFFF"/>
                </a:solidFill>
                <a:latin typeface="Poppins Light Bold"/>
              </a:rPr>
              <a:t>d’informations</a:t>
            </a:r>
            <a:endParaRPr lang="en-US" sz="3664" spc="366" dirty="0">
              <a:solidFill>
                <a:srgbClr val="FFFFFF"/>
              </a:solidFill>
              <a:latin typeface="Poppins Light Bold"/>
            </a:endParaRPr>
          </a:p>
          <a:p>
            <a:pPr algn="l">
              <a:lnSpc>
                <a:spcPts val="4764"/>
              </a:lnSpc>
            </a:pPr>
            <a:endParaRPr lang="en-US" sz="3664" spc="366" dirty="0">
              <a:solidFill>
                <a:srgbClr val="FFFFFF"/>
              </a:solidFill>
              <a:latin typeface="Poppins Light Bold"/>
            </a:endParaRPr>
          </a:p>
          <a:p>
            <a:pPr algn="l">
              <a:lnSpc>
                <a:spcPts val="4764"/>
              </a:lnSpc>
            </a:pPr>
            <a:endParaRPr lang="en-US" sz="3664" spc="366" dirty="0">
              <a:solidFill>
                <a:srgbClr val="FFFFFF"/>
              </a:solidFill>
              <a:latin typeface="Poppins Light Bold"/>
            </a:endParaRPr>
          </a:p>
          <a:p>
            <a:pPr algn="l">
              <a:lnSpc>
                <a:spcPts val="4764"/>
              </a:lnSpc>
            </a:pPr>
            <a:r>
              <a:rPr lang="en-US" sz="3664" spc="366" dirty="0">
                <a:solidFill>
                  <a:srgbClr val="FFFFFF"/>
                </a:solidFill>
                <a:latin typeface="Poppins Light Bold"/>
              </a:rPr>
              <a:t>. Crier </a:t>
            </a:r>
          </a:p>
          <a:p>
            <a:pPr algn="l">
              <a:lnSpc>
                <a:spcPts val="4764"/>
              </a:lnSpc>
            </a:pPr>
            <a:endParaRPr lang="en-US" sz="3664" spc="366" dirty="0">
              <a:solidFill>
                <a:srgbClr val="FFFFFF"/>
              </a:solidFill>
              <a:latin typeface="Poppins Light Bold"/>
            </a:endParaRPr>
          </a:p>
          <a:p>
            <a:pPr algn="l">
              <a:lnSpc>
                <a:spcPts val="4764"/>
              </a:lnSpc>
            </a:pPr>
            <a:endParaRPr lang="en-US" sz="3664" spc="366" dirty="0">
              <a:solidFill>
                <a:srgbClr val="FFFFFF"/>
              </a:solidFill>
              <a:latin typeface="Poppins Light Bold"/>
            </a:endParaRPr>
          </a:p>
          <a:p>
            <a:pPr algn="l">
              <a:lnSpc>
                <a:spcPts val="4764"/>
              </a:lnSpc>
            </a:pPr>
            <a:r>
              <a:rPr lang="en-US" sz="3664" spc="366" dirty="0">
                <a:solidFill>
                  <a:srgbClr val="FFFFFF"/>
                </a:solidFill>
                <a:latin typeface="Poppins Light Bold"/>
              </a:rPr>
              <a:t>. </a:t>
            </a:r>
            <a:r>
              <a:rPr lang="en-US" sz="3664" spc="366" dirty="0" err="1">
                <a:solidFill>
                  <a:srgbClr val="FFFFFF"/>
                </a:solidFill>
                <a:latin typeface="Poppins Light Bold"/>
              </a:rPr>
              <a:t>Arrêter</a:t>
            </a:r>
            <a:r>
              <a:rPr lang="en-US" sz="3664" spc="366" dirty="0">
                <a:solidFill>
                  <a:srgbClr val="FFFFFF"/>
                </a:solidFill>
                <a:latin typeface="Poppins Light Bold"/>
              </a:rPr>
              <a:t> la circulation </a:t>
            </a:r>
          </a:p>
          <a:p>
            <a:pPr algn="l">
              <a:lnSpc>
                <a:spcPts val="4764"/>
              </a:lnSpc>
            </a:pPr>
            <a:endParaRPr lang="en-US" sz="3664" spc="366" dirty="0">
              <a:solidFill>
                <a:srgbClr val="FFFFFF"/>
              </a:solidFill>
              <a:latin typeface="Poppins Light Bold"/>
            </a:endParaRPr>
          </a:p>
        </p:txBody>
      </p:sp>
      <p:sp>
        <p:nvSpPr>
          <p:cNvPr id="7" name="TextBox 7"/>
          <p:cNvSpPr txBox="1"/>
          <p:nvPr/>
        </p:nvSpPr>
        <p:spPr>
          <a:xfrm>
            <a:off x="1388431" y="1374097"/>
            <a:ext cx="9019063" cy="769622"/>
          </a:xfrm>
          <a:prstGeom prst="rect">
            <a:avLst/>
          </a:prstGeom>
        </p:spPr>
        <p:txBody>
          <a:bodyPr lIns="0" tIns="0" rIns="0" bIns="0" rtlCol="0" anchor="t">
            <a:spAutoFit/>
          </a:bodyPr>
          <a:lstStyle/>
          <a:p>
            <a:pPr algn="ctr">
              <a:lnSpc>
                <a:spcPts val="6449"/>
              </a:lnSpc>
              <a:spcBef>
                <a:spcPct val="0"/>
              </a:spcBef>
            </a:pPr>
            <a:r>
              <a:rPr lang="en-US" sz="4299" spc="42">
                <a:solidFill>
                  <a:srgbClr val="FFFFFF"/>
                </a:solidFill>
                <a:latin typeface="Poppins Light Bold"/>
              </a:rPr>
              <a:t>Des erreurs à na pas commettre</a:t>
            </a:r>
          </a:p>
        </p:txBody>
      </p:sp>
      <p:sp>
        <p:nvSpPr>
          <p:cNvPr id="8" name="Freeform 8"/>
          <p:cNvSpPr/>
          <p:nvPr/>
        </p:nvSpPr>
        <p:spPr>
          <a:xfrm>
            <a:off x="515520" y="7056253"/>
            <a:ext cx="1312775" cy="1284132"/>
          </a:xfrm>
          <a:custGeom>
            <a:avLst/>
            <a:gdLst/>
            <a:ahLst/>
            <a:cxnLst/>
            <a:rect l="l" t="t" r="r" b="b"/>
            <a:pathLst>
              <a:path w="1312775" h="1284132">
                <a:moveTo>
                  <a:pt x="0" y="0"/>
                </a:moveTo>
                <a:lnTo>
                  <a:pt x="1312775" y="0"/>
                </a:lnTo>
                <a:lnTo>
                  <a:pt x="1312775" y="1284132"/>
                </a:lnTo>
                <a:lnTo>
                  <a:pt x="0" y="12841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a:off x="515520" y="5276820"/>
            <a:ext cx="1312775" cy="1284132"/>
          </a:xfrm>
          <a:custGeom>
            <a:avLst/>
            <a:gdLst/>
            <a:ahLst/>
            <a:cxnLst/>
            <a:rect l="l" t="t" r="r" b="b"/>
            <a:pathLst>
              <a:path w="1312775" h="1284132">
                <a:moveTo>
                  <a:pt x="0" y="0"/>
                </a:moveTo>
                <a:lnTo>
                  <a:pt x="1312775" y="0"/>
                </a:lnTo>
                <a:lnTo>
                  <a:pt x="1312775" y="1284133"/>
                </a:lnTo>
                <a:lnTo>
                  <a:pt x="0" y="128413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a:off x="515520" y="3316413"/>
            <a:ext cx="1312775" cy="1284132"/>
          </a:xfrm>
          <a:custGeom>
            <a:avLst/>
            <a:gdLst/>
            <a:ahLst/>
            <a:cxnLst/>
            <a:rect l="l" t="t" r="r" b="b"/>
            <a:pathLst>
              <a:path w="1312775" h="1284132">
                <a:moveTo>
                  <a:pt x="0" y="0"/>
                </a:moveTo>
                <a:lnTo>
                  <a:pt x="1312775" y="0"/>
                </a:lnTo>
                <a:lnTo>
                  <a:pt x="1312775" y="1284132"/>
                </a:lnTo>
                <a:lnTo>
                  <a:pt x="0" y="12841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2310241" y="454595"/>
            <a:ext cx="5567407" cy="8803705"/>
          </a:xfrm>
          <a:custGeom>
            <a:avLst/>
            <a:gdLst/>
            <a:ahLst/>
            <a:cxnLst/>
            <a:rect l="l" t="t" r="r" b="b"/>
            <a:pathLst>
              <a:path w="5567407" h="8803705">
                <a:moveTo>
                  <a:pt x="0" y="0"/>
                </a:moveTo>
                <a:lnTo>
                  <a:pt x="5567407" y="0"/>
                </a:lnTo>
                <a:lnTo>
                  <a:pt x="5567407" y="8803705"/>
                </a:lnTo>
                <a:lnTo>
                  <a:pt x="0" y="8803705"/>
                </a:lnTo>
                <a:lnTo>
                  <a:pt x="0" y="0"/>
                </a:lnTo>
                <a:close/>
              </a:path>
            </a:pathLst>
          </a:custGeom>
          <a:blipFill>
            <a:blip r:embed="rId3"/>
            <a:stretch>
              <a:fillRect l="-74435" r="-63352"/>
            </a:stretch>
          </a:blipFill>
        </p:spPr>
      </p:sp>
      <p:sp>
        <p:nvSpPr>
          <p:cNvPr id="3" name="AutoShape 3"/>
          <p:cNvSpPr/>
          <p:nvPr/>
        </p:nvSpPr>
        <p:spPr>
          <a:xfrm>
            <a:off x="11604867" y="-271421"/>
            <a:ext cx="230565" cy="10829843"/>
          </a:xfrm>
          <a:prstGeom prst="rect">
            <a:avLst/>
          </a:prstGeom>
          <a:solidFill>
            <a:srgbClr val="8CB561"/>
          </a:solidFill>
        </p:spPr>
      </p:sp>
      <p:sp>
        <p:nvSpPr>
          <p:cNvPr id="4" name="Freeform 4"/>
          <p:cNvSpPr/>
          <p:nvPr/>
        </p:nvSpPr>
        <p:spPr>
          <a:xfrm>
            <a:off x="2248691" y="266408"/>
            <a:ext cx="8094967" cy="9754183"/>
          </a:xfrm>
          <a:custGeom>
            <a:avLst/>
            <a:gdLst/>
            <a:ahLst/>
            <a:cxnLst/>
            <a:rect l="l" t="t" r="r" b="b"/>
            <a:pathLst>
              <a:path w="8094967" h="9754183">
                <a:moveTo>
                  <a:pt x="0" y="0"/>
                </a:moveTo>
                <a:lnTo>
                  <a:pt x="8094967" y="0"/>
                </a:lnTo>
                <a:lnTo>
                  <a:pt x="8094967" y="9754184"/>
                </a:lnTo>
                <a:lnTo>
                  <a:pt x="0" y="9754184"/>
                </a:lnTo>
                <a:lnTo>
                  <a:pt x="0" y="0"/>
                </a:lnTo>
                <a:close/>
              </a:path>
            </a:pathLst>
          </a:custGeom>
          <a:blipFill>
            <a:blip r:embed="rId4"/>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270248" y="-229629"/>
            <a:ext cx="18828496" cy="2516657"/>
          </a:xfrm>
          <a:custGeom>
            <a:avLst/>
            <a:gdLst/>
            <a:ahLst/>
            <a:cxnLst/>
            <a:rect l="l" t="t" r="r" b="b"/>
            <a:pathLst>
              <a:path w="18828496" h="2516657">
                <a:moveTo>
                  <a:pt x="0" y="0"/>
                </a:moveTo>
                <a:lnTo>
                  <a:pt x="18828496" y="0"/>
                </a:lnTo>
                <a:lnTo>
                  <a:pt x="18828496" y="2516658"/>
                </a:lnTo>
                <a:lnTo>
                  <a:pt x="0" y="2516658"/>
                </a:lnTo>
                <a:lnTo>
                  <a:pt x="0" y="0"/>
                </a:lnTo>
                <a:close/>
              </a:path>
            </a:pathLst>
          </a:custGeom>
          <a:blipFill>
            <a:blip r:embed="rId2"/>
            <a:stretch>
              <a:fillRect t="-198761" b="-198761"/>
            </a:stretch>
          </a:blipFill>
        </p:spPr>
      </p:sp>
      <p:sp>
        <p:nvSpPr>
          <p:cNvPr id="3" name="AutoShape 3"/>
          <p:cNvSpPr/>
          <p:nvPr/>
        </p:nvSpPr>
        <p:spPr>
          <a:xfrm>
            <a:off x="-167032" y="2287029"/>
            <a:ext cx="18622064" cy="182133"/>
          </a:xfrm>
          <a:prstGeom prst="rect">
            <a:avLst/>
          </a:prstGeom>
          <a:solidFill>
            <a:srgbClr val="222321"/>
          </a:solidFill>
        </p:spPr>
      </p:sp>
      <p:sp>
        <p:nvSpPr>
          <p:cNvPr id="4" name="Freeform 4"/>
          <p:cNvSpPr/>
          <p:nvPr/>
        </p:nvSpPr>
        <p:spPr>
          <a:xfrm>
            <a:off x="3222757" y="1028700"/>
            <a:ext cx="12849528" cy="9075300"/>
          </a:xfrm>
          <a:custGeom>
            <a:avLst/>
            <a:gdLst/>
            <a:ahLst/>
            <a:cxnLst/>
            <a:rect l="l" t="t" r="r" b="b"/>
            <a:pathLst>
              <a:path w="12849528" h="9075300">
                <a:moveTo>
                  <a:pt x="0" y="0"/>
                </a:moveTo>
                <a:lnTo>
                  <a:pt x="12849528" y="0"/>
                </a:lnTo>
                <a:lnTo>
                  <a:pt x="12849528" y="9075300"/>
                </a:lnTo>
                <a:lnTo>
                  <a:pt x="0" y="9075300"/>
                </a:lnTo>
                <a:lnTo>
                  <a:pt x="0" y="0"/>
                </a:lnTo>
                <a:close/>
              </a:path>
            </a:pathLst>
          </a:custGeom>
          <a:blipFill>
            <a:blip r:embed="rId3"/>
            <a:stretch>
              <a:fillRect/>
            </a:stretch>
          </a:blipFill>
        </p:spPr>
      </p:sp>
      <p:sp>
        <p:nvSpPr>
          <p:cNvPr id="5" name="TextBox 5"/>
          <p:cNvSpPr txBox="1"/>
          <p:nvPr/>
        </p:nvSpPr>
        <p:spPr>
          <a:xfrm>
            <a:off x="566790" y="259078"/>
            <a:ext cx="5311934" cy="769622"/>
          </a:xfrm>
          <a:prstGeom prst="rect">
            <a:avLst/>
          </a:prstGeom>
        </p:spPr>
        <p:txBody>
          <a:bodyPr lIns="0" tIns="0" rIns="0" bIns="0" rtlCol="0" anchor="t">
            <a:spAutoFit/>
          </a:bodyPr>
          <a:lstStyle/>
          <a:p>
            <a:pPr algn="ctr">
              <a:lnSpc>
                <a:spcPts val="6449"/>
              </a:lnSpc>
              <a:spcBef>
                <a:spcPct val="0"/>
              </a:spcBef>
            </a:pPr>
            <a:r>
              <a:rPr lang="en-US" sz="4299" spc="42">
                <a:solidFill>
                  <a:srgbClr val="FFFFFF"/>
                </a:solidFill>
                <a:latin typeface="Poppins Light Bold"/>
              </a:rPr>
              <a:t>Le code de la route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AutoShape 2"/>
          <p:cNvSpPr/>
          <p:nvPr/>
        </p:nvSpPr>
        <p:spPr>
          <a:xfrm>
            <a:off x="-223972" y="-167032"/>
            <a:ext cx="7272099" cy="10640044"/>
          </a:xfrm>
          <a:prstGeom prst="rect">
            <a:avLst/>
          </a:prstGeom>
          <a:solidFill>
            <a:srgbClr val="222321"/>
          </a:solidFill>
        </p:spPr>
      </p:sp>
      <p:grpSp>
        <p:nvGrpSpPr>
          <p:cNvPr id="3" name="Group 3"/>
          <p:cNvGrpSpPr/>
          <p:nvPr/>
        </p:nvGrpSpPr>
        <p:grpSpPr>
          <a:xfrm>
            <a:off x="11133907" y="2478291"/>
            <a:ext cx="6889026" cy="5068797"/>
            <a:chOff x="0" y="0"/>
            <a:chExt cx="9185369" cy="6758396"/>
          </a:xfrm>
        </p:grpSpPr>
        <p:sp>
          <p:nvSpPr>
            <p:cNvPr id="4" name="TextBox 4"/>
            <p:cNvSpPr txBox="1"/>
            <p:nvPr/>
          </p:nvSpPr>
          <p:spPr>
            <a:xfrm>
              <a:off x="0" y="-66675"/>
              <a:ext cx="9185369" cy="5895186"/>
            </a:xfrm>
            <a:prstGeom prst="rect">
              <a:avLst/>
            </a:prstGeom>
          </p:spPr>
          <p:txBody>
            <a:bodyPr lIns="0" tIns="0" rIns="0" bIns="0" rtlCol="0" anchor="t">
              <a:spAutoFit/>
            </a:bodyPr>
            <a:lstStyle/>
            <a:p>
              <a:pPr algn="l">
                <a:lnSpc>
                  <a:spcPts val="8835"/>
                </a:lnSpc>
              </a:pPr>
              <a:r>
                <a:rPr lang="en-US" sz="6796" spc="67">
                  <a:solidFill>
                    <a:srgbClr val="FAFBFB"/>
                  </a:solidFill>
                  <a:latin typeface="Poppins Bold"/>
                </a:rPr>
                <a:t>Merci pour votre précieuse collaboration</a:t>
              </a:r>
            </a:p>
          </p:txBody>
        </p:sp>
        <p:sp>
          <p:nvSpPr>
            <p:cNvPr id="5" name="Freeform 5"/>
            <p:cNvSpPr/>
            <p:nvPr/>
          </p:nvSpPr>
          <p:spPr>
            <a:xfrm>
              <a:off x="0" y="6391294"/>
              <a:ext cx="2719273" cy="367102"/>
            </a:xfrm>
            <a:custGeom>
              <a:avLst/>
              <a:gdLst/>
              <a:ahLst/>
              <a:cxnLst/>
              <a:rect l="l" t="t" r="r" b="b"/>
              <a:pathLst>
                <a:path w="2719273" h="367102">
                  <a:moveTo>
                    <a:pt x="0" y="0"/>
                  </a:moveTo>
                  <a:lnTo>
                    <a:pt x="2719273" y="0"/>
                  </a:lnTo>
                  <a:lnTo>
                    <a:pt x="2719273" y="367102"/>
                  </a:lnTo>
                  <a:lnTo>
                    <a:pt x="0" y="36710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sp>
        <p:nvSpPr>
          <p:cNvPr id="6" name="Freeform 6"/>
          <p:cNvSpPr/>
          <p:nvPr/>
        </p:nvSpPr>
        <p:spPr>
          <a:xfrm>
            <a:off x="7925533" y="6776973"/>
            <a:ext cx="2886501" cy="2886501"/>
          </a:xfrm>
          <a:custGeom>
            <a:avLst/>
            <a:gdLst/>
            <a:ahLst/>
            <a:cxnLst/>
            <a:rect l="l" t="t" r="r" b="b"/>
            <a:pathLst>
              <a:path w="2886501" h="2886501">
                <a:moveTo>
                  <a:pt x="0" y="0"/>
                </a:moveTo>
                <a:lnTo>
                  <a:pt x="2886501" y="0"/>
                </a:lnTo>
                <a:lnTo>
                  <a:pt x="2886501" y="2886501"/>
                </a:lnTo>
                <a:lnTo>
                  <a:pt x="0" y="288650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7603659" y="3378376"/>
            <a:ext cx="3530248" cy="3530248"/>
          </a:xfrm>
          <a:custGeom>
            <a:avLst/>
            <a:gdLst/>
            <a:ahLst/>
            <a:cxnLst/>
            <a:rect l="l" t="t" r="r" b="b"/>
            <a:pathLst>
              <a:path w="3530248" h="3530248">
                <a:moveTo>
                  <a:pt x="0" y="0"/>
                </a:moveTo>
                <a:lnTo>
                  <a:pt x="3530248" y="0"/>
                </a:lnTo>
                <a:lnTo>
                  <a:pt x="3530248" y="3530248"/>
                </a:lnTo>
                <a:lnTo>
                  <a:pt x="0" y="35302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8185307" y="1045539"/>
            <a:ext cx="2366953" cy="1881728"/>
          </a:xfrm>
          <a:custGeom>
            <a:avLst/>
            <a:gdLst/>
            <a:ahLst/>
            <a:cxnLst/>
            <a:rect l="l" t="t" r="r" b="b"/>
            <a:pathLst>
              <a:path w="2366953" h="1881728">
                <a:moveTo>
                  <a:pt x="0" y="0"/>
                </a:moveTo>
                <a:lnTo>
                  <a:pt x="2366953" y="0"/>
                </a:lnTo>
                <a:lnTo>
                  <a:pt x="2366953" y="1881728"/>
                </a:lnTo>
                <a:lnTo>
                  <a:pt x="0" y="188172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9" name="Group 9"/>
          <p:cNvGrpSpPr/>
          <p:nvPr/>
        </p:nvGrpSpPr>
        <p:grpSpPr>
          <a:xfrm>
            <a:off x="134179" y="186012"/>
            <a:ext cx="10999728" cy="10287000"/>
            <a:chOff x="0" y="0"/>
            <a:chExt cx="14666304" cy="13716000"/>
          </a:xfrm>
        </p:grpSpPr>
        <p:pic>
          <p:nvPicPr>
            <p:cNvPr id="10" name="Picture 10"/>
            <p:cNvPicPr>
              <a:picLocks noChangeAspect="1"/>
            </p:cNvPicPr>
            <p:nvPr/>
          </p:nvPicPr>
          <p:blipFill>
            <a:blip r:embed="rId11"/>
            <a:srcRect t="27089" b="27089"/>
            <a:stretch>
              <a:fillRect/>
            </a:stretch>
          </p:blipFill>
          <p:spPr>
            <a:xfrm>
              <a:off x="0" y="0"/>
              <a:ext cx="9608202" cy="4402667"/>
            </a:xfrm>
            <a:prstGeom prst="rect">
              <a:avLst/>
            </a:prstGeom>
          </p:spPr>
        </p:pic>
        <p:pic>
          <p:nvPicPr>
            <p:cNvPr id="11" name="Picture 11"/>
            <p:cNvPicPr>
              <a:picLocks noChangeAspect="1"/>
            </p:cNvPicPr>
            <p:nvPr/>
          </p:nvPicPr>
          <p:blipFill>
            <a:blip r:embed="rId12"/>
            <a:srcRect l="20249" r="29751"/>
            <a:stretch>
              <a:fillRect/>
            </a:stretch>
          </p:blipFill>
          <p:spPr>
            <a:xfrm>
              <a:off x="9862202" y="0"/>
              <a:ext cx="4804101" cy="6858000"/>
            </a:xfrm>
            <a:prstGeom prst="rect">
              <a:avLst/>
            </a:prstGeom>
          </p:spPr>
        </p:pic>
        <p:pic>
          <p:nvPicPr>
            <p:cNvPr id="12" name="Picture 12"/>
            <p:cNvPicPr>
              <a:picLocks noChangeAspect="1"/>
            </p:cNvPicPr>
            <p:nvPr/>
          </p:nvPicPr>
          <p:blipFill>
            <a:blip r:embed="rId13"/>
            <a:srcRect t="2856" b="2856"/>
            <a:stretch>
              <a:fillRect/>
            </a:stretch>
          </p:blipFill>
          <p:spPr>
            <a:xfrm>
              <a:off x="0" y="4656667"/>
              <a:ext cx="9608202" cy="9059333"/>
            </a:xfrm>
            <a:prstGeom prst="rect">
              <a:avLst/>
            </a:prstGeom>
          </p:spPr>
        </p:pic>
        <p:pic>
          <p:nvPicPr>
            <p:cNvPr id="13" name="Picture 13"/>
            <p:cNvPicPr>
              <a:picLocks noChangeAspect="1"/>
            </p:cNvPicPr>
            <p:nvPr/>
          </p:nvPicPr>
          <p:blipFill>
            <a:blip r:embed="rId14"/>
            <a:srcRect l="25766" r="25766"/>
            <a:stretch>
              <a:fillRect/>
            </a:stretch>
          </p:blipFill>
          <p:spPr>
            <a:xfrm>
              <a:off x="9862202" y="7112000"/>
              <a:ext cx="4804101" cy="6604000"/>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2310241" y="454595"/>
            <a:ext cx="5567407" cy="8803705"/>
          </a:xfrm>
          <a:custGeom>
            <a:avLst/>
            <a:gdLst/>
            <a:ahLst/>
            <a:cxnLst/>
            <a:rect l="l" t="t" r="r" b="b"/>
            <a:pathLst>
              <a:path w="5567407" h="8803705">
                <a:moveTo>
                  <a:pt x="0" y="0"/>
                </a:moveTo>
                <a:lnTo>
                  <a:pt x="5567407" y="0"/>
                </a:lnTo>
                <a:lnTo>
                  <a:pt x="5567407" y="8803705"/>
                </a:lnTo>
                <a:lnTo>
                  <a:pt x="0" y="8803705"/>
                </a:lnTo>
                <a:lnTo>
                  <a:pt x="0" y="0"/>
                </a:lnTo>
                <a:close/>
              </a:path>
            </a:pathLst>
          </a:custGeom>
          <a:blipFill>
            <a:blip r:embed="rId2"/>
            <a:stretch>
              <a:fillRect l="-74435" r="-63352"/>
            </a:stretch>
          </a:blipFill>
        </p:spPr>
      </p:sp>
      <p:sp>
        <p:nvSpPr>
          <p:cNvPr id="3" name="AutoShape 3"/>
          <p:cNvSpPr/>
          <p:nvPr/>
        </p:nvSpPr>
        <p:spPr>
          <a:xfrm>
            <a:off x="11604867" y="-271421"/>
            <a:ext cx="230565" cy="10829843"/>
          </a:xfrm>
          <a:prstGeom prst="rect">
            <a:avLst/>
          </a:prstGeom>
          <a:solidFill>
            <a:srgbClr val="8CB561"/>
          </a:solidFill>
        </p:spPr>
      </p:sp>
      <p:sp>
        <p:nvSpPr>
          <p:cNvPr id="4" name="Freeform 4"/>
          <p:cNvSpPr/>
          <p:nvPr/>
        </p:nvSpPr>
        <p:spPr>
          <a:xfrm>
            <a:off x="2199341" y="129567"/>
            <a:ext cx="7668020" cy="9680667"/>
          </a:xfrm>
          <a:custGeom>
            <a:avLst/>
            <a:gdLst/>
            <a:ahLst/>
            <a:cxnLst/>
            <a:rect l="l" t="t" r="r" b="b"/>
            <a:pathLst>
              <a:path w="7668020" h="9680667">
                <a:moveTo>
                  <a:pt x="0" y="0"/>
                </a:moveTo>
                <a:lnTo>
                  <a:pt x="7668020" y="0"/>
                </a:lnTo>
                <a:lnTo>
                  <a:pt x="7668020" y="9680667"/>
                </a:lnTo>
                <a:lnTo>
                  <a:pt x="0" y="9680667"/>
                </a:lnTo>
                <a:lnTo>
                  <a:pt x="0" y="0"/>
                </a:lnTo>
                <a:close/>
              </a:path>
            </a:pathLst>
          </a:custGeom>
          <a:blipFill>
            <a:blip r:embed="rId3"/>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2310241" y="454595"/>
            <a:ext cx="5567407" cy="8803705"/>
          </a:xfrm>
          <a:custGeom>
            <a:avLst/>
            <a:gdLst/>
            <a:ahLst/>
            <a:cxnLst/>
            <a:rect l="l" t="t" r="r" b="b"/>
            <a:pathLst>
              <a:path w="5567407" h="8803705">
                <a:moveTo>
                  <a:pt x="0" y="0"/>
                </a:moveTo>
                <a:lnTo>
                  <a:pt x="5567407" y="0"/>
                </a:lnTo>
                <a:lnTo>
                  <a:pt x="5567407" y="8803705"/>
                </a:lnTo>
                <a:lnTo>
                  <a:pt x="0" y="8803705"/>
                </a:lnTo>
                <a:lnTo>
                  <a:pt x="0" y="0"/>
                </a:lnTo>
                <a:close/>
              </a:path>
            </a:pathLst>
          </a:custGeom>
          <a:blipFill>
            <a:blip r:embed="rId2"/>
            <a:stretch>
              <a:fillRect l="-74435" r="-63352"/>
            </a:stretch>
          </a:blipFill>
        </p:spPr>
      </p:sp>
      <p:sp>
        <p:nvSpPr>
          <p:cNvPr id="3" name="AutoShape 3"/>
          <p:cNvSpPr/>
          <p:nvPr/>
        </p:nvSpPr>
        <p:spPr>
          <a:xfrm>
            <a:off x="11604867" y="-271421"/>
            <a:ext cx="230565" cy="10829843"/>
          </a:xfrm>
          <a:prstGeom prst="rect">
            <a:avLst/>
          </a:prstGeom>
          <a:solidFill>
            <a:srgbClr val="8CB561"/>
          </a:solidFill>
        </p:spPr>
      </p:sp>
      <p:sp>
        <p:nvSpPr>
          <p:cNvPr id="4" name="Freeform 4"/>
          <p:cNvSpPr/>
          <p:nvPr/>
        </p:nvSpPr>
        <p:spPr>
          <a:xfrm>
            <a:off x="2093753" y="317405"/>
            <a:ext cx="7738538" cy="9652190"/>
          </a:xfrm>
          <a:custGeom>
            <a:avLst/>
            <a:gdLst/>
            <a:ahLst/>
            <a:cxnLst/>
            <a:rect l="l" t="t" r="r" b="b"/>
            <a:pathLst>
              <a:path w="7738538" h="9652190">
                <a:moveTo>
                  <a:pt x="0" y="0"/>
                </a:moveTo>
                <a:lnTo>
                  <a:pt x="7738538" y="0"/>
                </a:lnTo>
                <a:lnTo>
                  <a:pt x="7738538" y="9652190"/>
                </a:lnTo>
                <a:lnTo>
                  <a:pt x="0" y="9652190"/>
                </a:lnTo>
                <a:lnTo>
                  <a:pt x="0" y="0"/>
                </a:lnTo>
                <a:close/>
              </a:path>
            </a:pathLst>
          </a:custGeom>
          <a:blipFill>
            <a:blip r:embed="rId3"/>
            <a:stretch>
              <a:fillRect/>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2310241" y="454595"/>
            <a:ext cx="5567407" cy="8803705"/>
          </a:xfrm>
          <a:custGeom>
            <a:avLst/>
            <a:gdLst/>
            <a:ahLst/>
            <a:cxnLst/>
            <a:rect l="l" t="t" r="r" b="b"/>
            <a:pathLst>
              <a:path w="5567407" h="8803705">
                <a:moveTo>
                  <a:pt x="0" y="0"/>
                </a:moveTo>
                <a:lnTo>
                  <a:pt x="5567407" y="0"/>
                </a:lnTo>
                <a:lnTo>
                  <a:pt x="5567407" y="8803705"/>
                </a:lnTo>
                <a:lnTo>
                  <a:pt x="0" y="8803705"/>
                </a:lnTo>
                <a:lnTo>
                  <a:pt x="0" y="0"/>
                </a:lnTo>
                <a:close/>
              </a:path>
            </a:pathLst>
          </a:custGeom>
          <a:blipFill>
            <a:blip r:embed="rId2"/>
            <a:stretch>
              <a:fillRect l="-74435" r="-63352"/>
            </a:stretch>
          </a:blipFill>
        </p:spPr>
      </p:sp>
      <p:sp>
        <p:nvSpPr>
          <p:cNvPr id="3" name="AutoShape 3"/>
          <p:cNvSpPr/>
          <p:nvPr/>
        </p:nvSpPr>
        <p:spPr>
          <a:xfrm>
            <a:off x="11604867" y="-271421"/>
            <a:ext cx="230565" cy="10829843"/>
          </a:xfrm>
          <a:prstGeom prst="rect">
            <a:avLst/>
          </a:prstGeom>
          <a:solidFill>
            <a:srgbClr val="8CB561"/>
          </a:solidFill>
        </p:spPr>
      </p:sp>
      <p:sp>
        <p:nvSpPr>
          <p:cNvPr id="4" name="Freeform 4"/>
          <p:cNvSpPr/>
          <p:nvPr/>
        </p:nvSpPr>
        <p:spPr>
          <a:xfrm>
            <a:off x="2031153" y="407176"/>
            <a:ext cx="7883171" cy="9472649"/>
          </a:xfrm>
          <a:custGeom>
            <a:avLst/>
            <a:gdLst/>
            <a:ahLst/>
            <a:cxnLst/>
            <a:rect l="l" t="t" r="r" b="b"/>
            <a:pathLst>
              <a:path w="7883171" h="9472649">
                <a:moveTo>
                  <a:pt x="0" y="0"/>
                </a:moveTo>
                <a:lnTo>
                  <a:pt x="7883170" y="0"/>
                </a:lnTo>
                <a:lnTo>
                  <a:pt x="7883170" y="9472648"/>
                </a:lnTo>
                <a:lnTo>
                  <a:pt x="0" y="9472648"/>
                </a:lnTo>
                <a:lnTo>
                  <a:pt x="0" y="0"/>
                </a:lnTo>
                <a:close/>
              </a:path>
            </a:pathLst>
          </a:custGeom>
          <a:blipFill>
            <a:blip r:embed="rId3"/>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1084591" y="1629251"/>
            <a:ext cx="1446355" cy="195258"/>
          </a:xfrm>
          <a:custGeom>
            <a:avLst/>
            <a:gdLst/>
            <a:ahLst/>
            <a:cxnLst/>
            <a:rect l="l" t="t" r="r" b="b"/>
            <a:pathLst>
              <a:path w="1446355" h="195258">
                <a:moveTo>
                  <a:pt x="0" y="0"/>
                </a:moveTo>
                <a:lnTo>
                  <a:pt x="1446355" y="0"/>
                </a:lnTo>
                <a:lnTo>
                  <a:pt x="1446355" y="195258"/>
                </a:lnTo>
                <a:lnTo>
                  <a:pt x="0" y="1952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3" name="Freeform 3"/>
          <p:cNvSpPr/>
          <p:nvPr/>
        </p:nvSpPr>
        <p:spPr>
          <a:xfrm>
            <a:off x="551342" y="6460963"/>
            <a:ext cx="3004492" cy="2553818"/>
          </a:xfrm>
          <a:custGeom>
            <a:avLst/>
            <a:gdLst/>
            <a:ahLst/>
            <a:cxnLst/>
            <a:rect l="l" t="t" r="r" b="b"/>
            <a:pathLst>
              <a:path w="3004492" h="2553818">
                <a:moveTo>
                  <a:pt x="0" y="0"/>
                </a:moveTo>
                <a:lnTo>
                  <a:pt x="3004492" y="0"/>
                </a:lnTo>
                <a:lnTo>
                  <a:pt x="3004492" y="2553818"/>
                </a:lnTo>
                <a:lnTo>
                  <a:pt x="0" y="255381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4" name="AutoShape 4"/>
          <p:cNvSpPr/>
          <p:nvPr/>
        </p:nvSpPr>
        <p:spPr>
          <a:xfrm>
            <a:off x="-318871" y="9402612"/>
            <a:ext cx="18925742" cy="1150106"/>
          </a:xfrm>
          <a:prstGeom prst="rect">
            <a:avLst/>
          </a:prstGeom>
          <a:solidFill>
            <a:srgbClr val="8CB561"/>
          </a:solidFill>
        </p:spPr>
      </p:sp>
      <p:sp>
        <p:nvSpPr>
          <p:cNvPr id="5" name="Freeform 5"/>
          <p:cNvSpPr/>
          <p:nvPr/>
        </p:nvSpPr>
        <p:spPr>
          <a:xfrm>
            <a:off x="9677400" y="5480249"/>
            <a:ext cx="7421720" cy="3728447"/>
          </a:xfrm>
          <a:custGeom>
            <a:avLst/>
            <a:gdLst/>
            <a:ahLst/>
            <a:cxnLst/>
            <a:rect l="l" t="t" r="r" b="b"/>
            <a:pathLst>
              <a:path w="7421720" h="3728447">
                <a:moveTo>
                  <a:pt x="0" y="0"/>
                </a:moveTo>
                <a:lnTo>
                  <a:pt x="7421720" y="0"/>
                </a:lnTo>
                <a:lnTo>
                  <a:pt x="7421720" y="3728447"/>
                </a:lnTo>
                <a:lnTo>
                  <a:pt x="0" y="3728447"/>
                </a:lnTo>
                <a:lnTo>
                  <a:pt x="0" y="0"/>
                </a:lnTo>
                <a:close/>
              </a:path>
            </a:pathLst>
          </a:custGeom>
          <a:blipFill>
            <a:blip r:embed="rId7"/>
            <a:stretch>
              <a:fillRect/>
            </a:stretch>
          </a:blipFill>
        </p:spPr>
      </p:sp>
      <p:sp>
        <p:nvSpPr>
          <p:cNvPr id="6" name="TextBox 6"/>
          <p:cNvSpPr txBox="1"/>
          <p:nvPr/>
        </p:nvSpPr>
        <p:spPr>
          <a:xfrm>
            <a:off x="551342" y="2346162"/>
            <a:ext cx="16230600" cy="3847207"/>
          </a:xfrm>
          <a:prstGeom prst="rect">
            <a:avLst/>
          </a:prstGeom>
        </p:spPr>
        <p:txBody>
          <a:bodyPr lIns="0" tIns="0" rIns="0" bIns="0" rtlCol="0" anchor="t">
            <a:spAutoFit/>
          </a:bodyPr>
          <a:lstStyle/>
          <a:p>
            <a:pPr algn="l">
              <a:lnSpc>
                <a:spcPts val="5999"/>
              </a:lnSpc>
            </a:pPr>
            <a:r>
              <a:rPr lang="en-US" sz="3999" spc="39" dirty="0">
                <a:solidFill>
                  <a:srgbClr val="FAFBFB"/>
                </a:solidFill>
                <a:latin typeface="Poppins Light Bold"/>
              </a:rPr>
              <a:t>•</a:t>
            </a:r>
            <a:r>
              <a:rPr lang="en-US" sz="3999" b="1" spc="39" dirty="0" err="1">
                <a:solidFill>
                  <a:srgbClr val="FAFBFB"/>
                </a:solidFill>
                <a:latin typeface="Poppins Light Bold"/>
              </a:rPr>
              <a:t>Jusqu’à</a:t>
            </a:r>
            <a:r>
              <a:rPr lang="en-US" sz="3999" b="1" spc="39" dirty="0">
                <a:solidFill>
                  <a:srgbClr val="FAFBFB"/>
                </a:solidFill>
                <a:latin typeface="Poppins Light Bold"/>
              </a:rPr>
              <a:t> 12 élèves</a:t>
            </a:r>
            <a:r>
              <a:rPr lang="en-US" sz="3999" spc="39" dirty="0">
                <a:solidFill>
                  <a:srgbClr val="FAFBFB"/>
                </a:solidFill>
                <a:latin typeface="Poppins Light Bold"/>
              </a:rPr>
              <a:t>, le maître de la </a:t>
            </a:r>
            <a:r>
              <a:rPr lang="en-US" sz="3999" spc="39" dirty="0" err="1">
                <a:solidFill>
                  <a:srgbClr val="FAFBFB"/>
                </a:solidFill>
                <a:latin typeface="Poppins Light Bold"/>
              </a:rPr>
              <a:t>classe</a:t>
            </a:r>
            <a:r>
              <a:rPr lang="en-US" sz="3999" spc="39" dirty="0">
                <a:solidFill>
                  <a:srgbClr val="FAFBFB"/>
                </a:solidFill>
                <a:latin typeface="Poppins Light Bold"/>
              </a:rPr>
              <a:t> plus un </a:t>
            </a:r>
            <a:r>
              <a:rPr lang="en-US" sz="3999" spc="39" dirty="0" err="1">
                <a:solidFill>
                  <a:srgbClr val="FAFBFB"/>
                </a:solidFill>
                <a:latin typeface="Poppins Light Bold"/>
              </a:rPr>
              <a:t>intervenant</a:t>
            </a:r>
            <a:r>
              <a:rPr lang="en-US" sz="3999" spc="39" dirty="0">
                <a:solidFill>
                  <a:srgbClr val="FAFBFB"/>
                </a:solidFill>
                <a:latin typeface="Poppins Light Bold"/>
              </a:rPr>
              <a:t>, </a:t>
            </a:r>
            <a:r>
              <a:rPr lang="en-US" sz="3999" spc="39" dirty="0" err="1">
                <a:solidFill>
                  <a:srgbClr val="FAFBFB"/>
                </a:solidFill>
                <a:latin typeface="Poppins Light Bold"/>
              </a:rPr>
              <a:t>qualifié</a:t>
            </a:r>
            <a:r>
              <a:rPr lang="en-US" sz="3999" spc="39" dirty="0">
                <a:solidFill>
                  <a:srgbClr val="FAFBFB"/>
                </a:solidFill>
                <a:latin typeface="Poppins Light Bold"/>
              </a:rPr>
              <a:t> </a:t>
            </a:r>
            <a:r>
              <a:rPr lang="en-US" sz="3999" spc="39" dirty="0" err="1">
                <a:solidFill>
                  <a:srgbClr val="FAFBFB"/>
                </a:solidFill>
                <a:latin typeface="Poppins Light Bold"/>
              </a:rPr>
              <a:t>ou</a:t>
            </a:r>
            <a:r>
              <a:rPr lang="en-US" sz="3999" spc="39" dirty="0">
                <a:solidFill>
                  <a:srgbClr val="FAFBFB"/>
                </a:solidFill>
                <a:latin typeface="Poppins Light Bold"/>
              </a:rPr>
              <a:t> </a:t>
            </a:r>
            <a:r>
              <a:rPr lang="en-US" sz="3999" spc="39" dirty="0" err="1">
                <a:solidFill>
                  <a:srgbClr val="FAFBFB"/>
                </a:solidFill>
                <a:latin typeface="Poppins Light Bold"/>
              </a:rPr>
              <a:t>bénévole</a:t>
            </a:r>
            <a:r>
              <a:rPr lang="en-US" sz="3999" spc="39" dirty="0">
                <a:solidFill>
                  <a:srgbClr val="FAFBFB"/>
                </a:solidFill>
                <a:latin typeface="Poppins Light Bold"/>
              </a:rPr>
              <a:t> </a:t>
            </a:r>
            <a:r>
              <a:rPr lang="en-US" sz="3999" spc="39" dirty="0" err="1">
                <a:solidFill>
                  <a:srgbClr val="FAFBFB"/>
                </a:solidFill>
                <a:latin typeface="Poppins Light Bold"/>
              </a:rPr>
              <a:t>agréé</a:t>
            </a:r>
            <a:r>
              <a:rPr lang="en-US" sz="3999" spc="39" dirty="0">
                <a:solidFill>
                  <a:srgbClr val="FAFBFB"/>
                </a:solidFill>
                <a:latin typeface="Poppins Light Bold"/>
              </a:rPr>
              <a:t> </a:t>
            </a:r>
            <a:r>
              <a:rPr lang="en-US" sz="3999" spc="39" dirty="0" err="1">
                <a:solidFill>
                  <a:srgbClr val="FAFBFB"/>
                </a:solidFill>
                <a:latin typeface="Poppins Light Bold"/>
              </a:rPr>
              <a:t>ou</a:t>
            </a:r>
            <a:r>
              <a:rPr lang="en-US" sz="3999" spc="39" dirty="0">
                <a:solidFill>
                  <a:srgbClr val="FAFBFB"/>
                </a:solidFill>
                <a:latin typeface="Poppins Light Bold"/>
              </a:rPr>
              <a:t> un </a:t>
            </a:r>
            <a:r>
              <a:rPr lang="en-US" sz="3999" spc="39" dirty="0" err="1">
                <a:solidFill>
                  <a:srgbClr val="FAFBFB"/>
                </a:solidFill>
                <a:latin typeface="Poppins Light Bold"/>
              </a:rPr>
              <a:t>autre</a:t>
            </a:r>
            <a:r>
              <a:rPr lang="en-US" sz="3999" spc="39" dirty="0">
                <a:solidFill>
                  <a:srgbClr val="FAFBFB"/>
                </a:solidFill>
                <a:latin typeface="Poppins Light Bold"/>
              </a:rPr>
              <a:t> </a:t>
            </a:r>
            <a:r>
              <a:rPr lang="en-US" sz="3999" spc="39" dirty="0" err="1">
                <a:solidFill>
                  <a:srgbClr val="FAFBFB"/>
                </a:solidFill>
                <a:latin typeface="Poppins Light Bold"/>
              </a:rPr>
              <a:t>enseignant</a:t>
            </a:r>
            <a:r>
              <a:rPr lang="en-US" sz="3999" spc="39" dirty="0">
                <a:solidFill>
                  <a:srgbClr val="FAFBFB"/>
                </a:solidFill>
                <a:latin typeface="Poppins Light Bold"/>
              </a:rPr>
              <a:t>.</a:t>
            </a:r>
          </a:p>
          <a:p>
            <a:pPr algn="l">
              <a:lnSpc>
                <a:spcPts val="5999"/>
              </a:lnSpc>
            </a:pPr>
            <a:r>
              <a:rPr lang="en-US" sz="3999" spc="39" dirty="0">
                <a:solidFill>
                  <a:srgbClr val="FAFBFB"/>
                </a:solidFill>
                <a:latin typeface="Poppins Light Bold"/>
              </a:rPr>
              <a:t>•</a:t>
            </a:r>
            <a:r>
              <a:rPr lang="en-US" sz="3999" b="1" spc="39" dirty="0">
                <a:solidFill>
                  <a:srgbClr val="FAFBFB"/>
                </a:solidFill>
                <a:latin typeface="Poppins Light Bold"/>
              </a:rPr>
              <a:t>Au-</a:t>
            </a:r>
            <a:r>
              <a:rPr lang="en-US" sz="3999" b="1" spc="39" dirty="0" err="1">
                <a:solidFill>
                  <a:srgbClr val="FAFBFB"/>
                </a:solidFill>
                <a:latin typeface="Poppins Light Bold"/>
              </a:rPr>
              <a:t>delà</a:t>
            </a:r>
            <a:r>
              <a:rPr lang="en-US" sz="3999" b="1" spc="39" dirty="0">
                <a:solidFill>
                  <a:srgbClr val="FAFBFB"/>
                </a:solidFill>
                <a:latin typeface="Poppins Light Bold"/>
              </a:rPr>
              <a:t> de 12 élèves</a:t>
            </a:r>
            <a:r>
              <a:rPr lang="en-US" sz="3999" spc="39" dirty="0">
                <a:solidFill>
                  <a:srgbClr val="FAFBFB"/>
                </a:solidFill>
                <a:latin typeface="Poppins Light Bold"/>
              </a:rPr>
              <a:t>, un </a:t>
            </a:r>
            <a:r>
              <a:rPr lang="en-US" sz="3999" spc="39" dirty="0" err="1">
                <a:solidFill>
                  <a:srgbClr val="FAFBFB"/>
                </a:solidFill>
                <a:latin typeface="Poppins Light Bold"/>
              </a:rPr>
              <a:t>intervenant</a:t>
            </a:r>
            <a:r>
              <a:rPr lang="en-US" sz="3999" spc="39" dirty="0">
                <a:solidFill>
                  <a:srgbClr val="FAFBFB"/>
                </a:solidFill>
                <a:latin typeface="Poppins Light Bold"/>
              </a:rPr>
              <a:t>, </a:t>
            </a:r>
            <a:r>
              <a:rPr lang="en-US" sz="3999" spc="39" dirty="0" err="1">
                <a:solidFill>
                  <a:srgbClr val="FAFBFB"/>
                </a:solidFill>
                <a:latin typeface="Poppins Light Bold"/>
              </a:rPr>
              <a:t>qualifié</a:t>
            </a:r>
            <a:r>
              <a:rPr lang="en-US" sz="3999" spc="39" dirty="0">
                <a:solidFill>
                  <a:srgbClr val="FAFBFB"/>
                </a:solidFill>
                <a:latin typeface="Poppins Light Bold"/>
              </a:rPr>
              <a:t> </a:t>
            </a:r>
            <a:r>
              <a:rPr lang="en-US" sz="3999" spc="39" dirty="0" err="1">
                <a:solidFill>
                  <a:srgbClr val="FAFBFB"/>
                </a:solidFill>
                <a:latin typeface="Poppins Light Bold"/>
              </a:rPr>
              <a:t>ou</a:t>
            </a:r>
            <a:r>
              <a:rPr lang="en-US" sz="3999" spc="39" dirty="0">
                <a:solidFill>
                  <a:srgbClr val="FAFBFB"/>
                </a:solidFill>
                <a:latin typeface="Poppins Light Bold"/>
              </a:rPr>
              <a:t> </a:t>
            </a:r>
            <a:r>
              <a:rPr lang="en-US" sz="3999" spc="39" dirty="0" err="1">
                <a:solidFill>
                  <a:srgbClr val="FAFBFB"/>
                </a:solidFill>
                <a:latin typeface="Poppins Light Bold"/>
              </a:rPr>
              <a:t>bénévole</a:t>
            </a:r>
            <a:r>
              <a:rPr lang="en-US" sz="3999" spc="39" dirty="0">
                <a:solidFill>
                  <a:srgbClr val="FAFBFB"/>
                </a:solidFill>
                <a:latin typeface="Poppins Light Bold"/>
              </a:rPr>
              <a:t> </a:t>
            </a:r>
            <a:r>
              <a:rPr lang="en-US" sz="3999" spc="39" dirty="0" err="1">
                <a:solidFill>
                  <a:srgbClr val="FAFBFB"/>
                </a:solidFill>
                <a:latin typeface="Poppins Light Bold"/>
              </a:rPr>
              <a:t>agréé</a:t>
            </a:r>
            <a:r>
              <a:rPr lang="en-US" sz="3999" spc="39" dirty="0">
                <a:solidFill>
                  <a:srgbClr val="FAFBFB"/>
                </a:solidFill>
                <a:latin typeface="Poppins Light Bold"/>
              </a:rPr>
              <a:t> </a:t>
            </a:r>
            <a:r>
              <a:rPr lang="en-US" sz="3999" spc="39" dirty="0" err="1">
                <a:solidFill>
                  <a:srgbClr val="FAFBFB"/>
                </a:solidFill>
                <a:latin typeface="Poppins Light Bold"/>
              </a:rPr>
              <a:t>ou</a:t>
            </a:r>
            <a:r>
              <a:rPr lang="en-US" sz="3999" spc="39" dirty="0">
                <a:solidFill>
                  <a:srgbClr val="FAFBFB"/>
                </a:solidFill>
                <a:latin typeface="Poppins Light Bold"/>
              </a:rPr>
              <a:t> un </a:t>
            </a:r>
            <a:r>
              <a:rPr lang="en-US" sz="3999" spc="39" dirty="0" err="1">
                <a:solidFill>
                  <a:srgbClr val="FAFBFB"/>
                </a:solidFill>
                <a:latin typeface="Poppins Light Bold"/>
              </a:rPr>
              <a:t>autre</a:t>
            </a:r>
            <a:r>
              <a:rPr lang="en-US" sz="3999" spc="39" dirty="0">
                <a:solidFill>
                  <a:srgbClr val="FAFBFB"/>
                </a:solidFill>
                <a:latin typeface="Poppins Light Bold"/>
              </a:rPr>
              <a:t> </a:t>
            </a:r>
            <a:r>
              <a:rPr lang="en-US" sz="3999" spc="39" dirty="0" err="1">
                <a:solidFill>
                  <a:srgbClr val="FAFBFB"/>
                </a:solidFill>
                <a:latin typeface="Poppins Light Bold"/>
              </a:rPr>
              <a:t>enseignant</a:t>
            </a:r>
            <a:r>
              <a:rPr lang="en-US" sz="3999" spc="39" dirty="0">
                <a:solidFill>
                  <a:srgbClr val="FAFBFB"/>
                </a:solidFill>
                <a:latin typeface="Poppins Light Bold"/>
              </a:rPr>
              <a:t> </a:t>
            </a:r>
            <a:r>
              <a:rPr lang="en-US" sz="3999" spc="39" dirty="0" err="1">
                <a:solidFill>
                  <a:srgbClr val="FAFBFB"/>
                </a:solidFill>
                <a:latin typeface="Poppins Light Bold"/>
              </a:rPr>
              <a:t>supplémentaire</a:t>
            </a:r>
            <a:r>
              <a:rPr lang="en-US" sz="3999" spc="39" dirty="0">
                <a:solidFill>
                  <a:srgbClr val="FAFBFB"/>
                </a:solidFill>
                <a:latin typeface="Poppins Light Bold"/>
              </a:rPr>
              <a:t> pour 6 élèves.</a:t>
            </a:r>
          </a:p>
          <a:p>
            <a:pPr algn="l">
              <a:lnSpc>
                <a:spcPts val="5999"/>
              </a:lnSpc>
            </a:pPr>
            <a:endParaRPr lang="en-US" sz="3999" spc="39" dirty="0">
              <a:solidFill>
                <a:srgbClr val="FAFBFB"/>
              </a:solidFill>
              <a:latin typeface="Poppins Light Bold"/>
            </a:endParaRPr>
          </a:p>
        </p:txBody>
      </p:sp>
      <p:sp>
        <p:nvSpPr>
          <p:cNvPr id="7" name="TextBox 7"/>
          <p:cNvSpPr txBox="1"/>
          <p:nvPr/>
        </p:nvSpPr>
        <p:spPr>
          <a:xfrm>
            <a:off x="1028700" y="478155"/>
            <a:ext cx="9675731" cy="884858"/>
          </a:xfrm>
          <a:prstGeom prst="rect">
            <a:avLst/>
          </a:prstGeom>
        </p:spPr>
        <p:txBody>
          <a:bodyPr lIns="0" tIns="0" rIns="0" bIns="0" rtlCol="0" anchor="t">
            <a:spAutoFit/>
          </a:bodyPr>
          <a:lstStyle/>
          <a:p>
            <a:pPr algn="l">
              <a:lnSpc>
                <a:spcPts val="6899"/>
              </a:lnSpc>
            </a:pPr>
            <a:r>
              <a:rPr lang="en-US" sz="4599" b="1" spc="45" dirty="0">
                <a:solidFill>
                  <a:srgbClr val="FAFBFB"/>
                </a:solidFill>
                <a:latin typeface="Poppins Light Bold"/>
              </a:rPr>
              <a:t>Taux minimum d’encadrement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31314" y="-223972"/>
            <a:ext cx="9926934" cy="10734944"/>
          </a:xfrm>
          <a:custGeom>
            <a:avLst/>
            <a:gdLst/>
            <a:ahLst/>
            <a:cxnLst/>
            <a:rect l="l" t="t" r="r" b="b"/>
            <a:pathLst>
              <a:path w="9926934" h="10734944">
                <a:moveTo>
                  <a:pt x="0" y="0"/>
                </a:moveTo>
                <a:lnTo>
                  <a:pt x="9926934" y="0"/>
                </a:lnTo>
                <a:lnTo>
                  <a:pt x="9926934" y="10734944"/>
                </a:lnTo>
                <a:lnTo>
                  <a:pt x="0" y="10734944"/>
                </a:lnTo>
                <a:lnTo>
                  <a:pt x="0" y="0"/>
                </a:lnTo>
                <a:close/>
              </a:path>
            </a:pathLst>
          </a:custGeom>
          <a:blipFill>
            <a:blip r:embed="rId3"/>
            <a:stretch>
              <a:fillRect l="-31155" r="-31155"/>
            </a:stretch>
          </a:blipFill>
        </p:spPr>
      </p:sp>
      <p:sp>
        <p:nvSpPr>
          <p:cNvPr id="3" name="AutoShape 3"/>
          <p:cNvSpPr/>
          <p:nvPr/>
        </p:nvSpPr>
        <p:spPr>
          <a:xfrm>
            <a:off x="867913" y="573183"/>
            <a:ext cx="14837179" cy="9140634"/>
          </a:xfrm>
          <a:prstGeom prst="rect">
            <a:avLst/>
          </a:prstGeom>
          <a:solidFill>
            <a:srgbClr val="8C52FF"/>
          </a:solidFill>
        </p:spPr>
      </p:sp>
      <p:sp>
        <p:nvSpPr>
          <p:cNvPr id="4" name="TextBox 4"/>
          <p:cNvSpPr txBox="1"/>
          <p:nvPr/>
        </p:nvSpPr>
        <p:spPr>
          <a:xfrm>
            <a:off x="3343888" y="3761141"/>
            <a:ext cx="11929233" cy="4848257"/>
          </a:xfrm>
          <a:prstGeom prst="rect">
            <a:avLst/>
          </a:prstGeom>
        </p:spPr>
        <p:txBody>
          <a:bodyPr lIns="0" tIns="0" rIns="0" bIns="0" rtlCol="0" anchor="t">
            <a:spAutoFit/>
          </a:bodyPr>
          <a:lstStyle/>
          <a:p>
            <a:pPr algn="l">
              <a:lnSpc>
                <a:spcPts val="3896"/>
              </a:lnSpc>
            </a:pPr>
            <a:r>
              <a:rPr lang="en-US" sz="2997" spc="299" dirty="0">
                <a:solidFill>
                  <a:srgbClr val="FAFBFB"/>
                </a:solidFill>
                <a:latin typeface="Poppins Light Bold"/>
              </a:rPr>
              <a:t>DOCUMENT SIGNÉ PAR L’IA-DASEN</a:t>
            </a:r>
          </a:p>
          <a:p>
            <a:pPr algn="l">
              <a:lnSpc>
                <a:spcPts val="3896"/>
              </a:lnSpc>
            </a:pPr>
            <a:r>
              <a:rPr lang="en-US" sz="2997" spc="299" dirty="0">
                <a:solidFill>
                  <a:srgbClr val="FAFBFB"/>
                </a:solidFill>
                <a:latin typeface="Poppins Light Bold"/>
              </a:rPr>
              <a:t>- Durée de </a:t>
            </a:r>
            <a:r>
              <a:rPr lang="en-US" sz="2997" spc="299" dirty="0" err="1">
                <a:solidFill>
                  <a:srgbClr val="FAFBFB"/>
                </a:solidFill>
                <a:latin typeface="Poppins Light Bold"/>
              </a:rPr>
              <a:t>validité</a:t>
            </a:r>
            <a:r>
              <a:rPr lang="en-US" sz="2997" spc="299" dirty="0">
                <a:solidFill>
                  <a:srgbClr val="FAFBFB"/>
                </a:solidFill>
                <a:latin typeface="Poppins Light Bold"/>
              </a:rPr>
              <a:t> : 5 </a:t>
            </a:r>
            <a:r>
              <a:rPr lang="en-US" sz="2997" spc="299" dirty="0" err="1">
                <a:solidFill>
                  <a:srgbClr val="FAFBFB"/>
                </a:solidFill>
                <a:latin typeface="Poppins Light Bold"/>
              </a:rPr>
              <a:t>ans</a:t>
            </a:r>
            <a:r>
              <a:rPr lang="en-US" sz="2997" spc="299" dirty="0">
                <a:solidFill>
                  <a:srgbClr val="FAFBFB"/>
                </a:solidFill>
                <a:latin typeface="Poppins Light Bold"/>
              </a:rPr>
              <a:t> ( </a:t>
            </a:r>
            <a:r>
              <a:rPr lang="en-US" sz="2997" spc="299" dirty="0" err="1">
                <a:solidFill>
                  <a:srgbClr val="FAFBFB"/>
                </a:solidFill>
                <a:latin typeface="Poppins Light Bold"/>
              </a:rPr>
              <a:t>si</a:t>
            </a:r>
            <a:r>
              <a:rPr lang="en-US" sz="2997" spc="299" dirty="0">
                <a:solidFill>
                  <a:srgbClr val="FAFBFB"/>
                </a:solidFill>
                <a:latin typeface="Poppins Light Bold"/>
              </a:rPr>
              <a:t> </a:t>
            </a:r>
            <a:r>
              <a:rPr lang="en-US" sz="2997" spc="299" dirty="0" err="1">
                <a:solidFill>
                  <a:srgbClr val="FAFBFB"/>
                </a:solidFill>
                <a:latin typeface="Poppins Light Bold"/>
              </a:rPr>
              <a:t>vérification</a:t>
            </a:r>
            <a:r>
              <a:rPr lang="en-US" sz="2997" spc="299" dirty="0">
                <a:solidFill>
                  <a:srgbClr val="FAFBFB"/>
                </a:solidFill>
                <a:latin typeface="Poppins Light Bold"/>
              </a:rPr>
              <a:t> </a:t>
            </a:r>
            <a:r>
              <a:rPr lang="en-US" sz="2997" spc="299" dirty="0" err="1">
                <a:solidFill>
                  <a:srgbClr val="FAFBFB"/>
                </a:solidFill>
                <a:latin typeface="Poppins Light Bold"/>
              </a:rPr>
              <a:t>honorabilité</a:t>
            </a:r>
            <a:r>
              <a:rPr lang="en-US" sz="2997" spc="299" dirty="0">
                <a:solidFill>
                  <a:srgbClr val="FAFBFB"/>
                </a:solidFill>
                <a:latin typeface="Poppins Light Bold"/>
              </a:rPr>
              <a:t> </a:t>
            </a:r>
            <a:r>
              <a:rPr lang="en-US" sz="2997" spc="299" dirty="0" err="1">
                <a:solidFill>
                  <a:srgbClr val="FAFBFB"/>
                </a:solidFill>
                <a:latin typeface="Poppins Light Bold"/>
              </a:rPr>
              <a:t>chaque</a:t>
            </a:r>
            <a:r>
              <a:rPr lang="en-US" sz="2997" spc="299" dirty="0">
                <a:solidFill>
                  <a:srgbClr val="FAFBFB"/>
                </a:solidFill>
                <a:latin typeface="Poppins Light Bold"/>
              </a:rPr>
              <a:t> </a:t>
            </a:r>
            <a:r>
              <a:rPr lang="en-US" sz="2997" spc="299" dirty="0" err="1">
                <a:solidFill>
                  <a:srgbClr val="FAFBFB"/>
                </a:solidFill>
                <a:latin typeface="Poppins Light Bold"/>
              </a:rPr>
              <a:t>année</a:t>
            </a:r>
            <a:r>
              <a:rPr lang="en-US" sz="2997" spc="299" dirty="0">
                <a:solidFill>
                  <a:srgbClr val="FAFBFB"/>
                </a:solidFill>
                <a:latin typeface="Poppins Light Bold"/>
              </a:rPr>
              <a:t>)</a:t>
            </a:r>
          </a:p>
          <a:p>
            <a:pPr algn="l">
              <a:lnSpc>
                <a:spcPts val="3896"/>
              </a:lnSpc>
            </a:pPr>
            <a:r>
              <a:rPr lang="en-US" sz="2997" spc="299" dirty="0">
                <a:solidFill>
                  <a:srgbClr val="FAFBFB"/>
                </a:solidFill>
                <a:latin typeface="Poppins Light Bold"/>
              </a:rPr>
              <a:t>- Fiche FIJAIS à </a:t>
            </a:r>
            <a:r>
              <a:rPr lang="en-US" sz="2997" spc="299" dirty="0" err="1">
                <a:solidFill>
                  <a:srgbClr val="FAFBFB"/>
                </a:solidFill>
                <a:latin typeface="Poppins Light Bold"/>
              </a:rPr>
              <a:t>renseigner</a:t>
            </a:r>
            <a:r>
              <a:rPr lang="en-US" sz="2997" spc="299" dirty="0">
                <a:solidFill>
                  <a:srgbClr val="FAFBFB"/>
                </a:solidFill>
                <a:latin typeface="Poppins Light Bold"/>
              </a:rPr>
              <a:t> par </a:t>
            </a:r>
            <a:r>
              <a:rPr lang="en-US" sz="2997" spc="299" dirty="0" err="1">
                <a:solidFill>
                  <a:srgbClr val="FAFBFB"/>
                </a:solidFill>
                <a:latin typeface="Poppins Light Bold"/>
              </a:rPr>
              <a:t>l’école</a:t>
            </a:r>
            <a:endParaRPr lang="en-US" sz="2997" spc="299" dirty="0">
              <a:solidFill>
                <a:srgbClr val="FAFBFB"/>
              </a:solidFill>
              <a:latin typeface="Poppins Light Bold"/>
            </a:endParaRPr>
          </a:p>
          <a:p>
            <a:pPr algn="l">
              <a:lnSpc>
                <a:spcPts val="3896"/>
              </a:lnSpc>
            </a:pPr>
            <a:endParaRPr lang="en-US" sz="2997" spc="299" dirty="0">
              <a:solidFill>
                <a:srgbClr val="FAFBFB"/>
              </a:solidFill>
              <a:latin typeface="Poppins Light Bold"/>
            </a:endParaRPr>
          </a:p>
          <a:p>
            <a:pPr algn="l">
              <a:lnSpc>
                <a:spcPts val="3896"/>
              </a:lnSpc>
            </a:pPr>
            <a:r>
              <a:rPr lang="en-US" sz="2997" spc="299" dirty="0" err="1">
                <a:solidFill>
                  <a:srgbClr val="FAFBFB"/>
                </a:solidFill>
                <a:latin typeface="Poppins Light Bold"/>
              </a:rPr>
              <a:t>L’agrément</a:t>
            </a:r>
            <a:r>
              <a:rPr lang="en-US" sz="2997" spc="299" dirty="0">
                <a:solidFill>
                  <a:srgbClr val="FAFBFB"/>
                </a:solidFill>
                <a:latin typeface="Poppins Light Bold"/>
              </a:rPr>
              <a:t> </a:t>
            </a:r>
            <a:r>
              <a:rPr lang="en-US" sz="2997" spc="299" dirty="0" err="1">
                <a:solidFill>
                  <a:srgbClr val="FAFBFB"/>
                </a:solidFill>
                <a:latin typeface="Poppins Light Bold"/>
              </a:rPr>
              <a:t>est</a:t>
            </a:r>
            <a:r>
              <a:rPr lang="en-US" sz="2997" spc="299" dirty="0">
                <a:solidFill>
                  <a:srgbClr val="FAFBFB"/>
                </a:solidFill>
                <a:latin typeface="Poppins Light Bold"/>
              </a:rPr>
              <a:t> un « </a:t>
            </a:r>
            <a:r>
              <a:rPr lang="en-US" sz="2997" spc="299" dirty="0" err="1">
                <a:solidFill>
                  <a:srgbClr val="FAFBFB"/>
                </a:solidFill>
                <a:latin typeface="Poppins Light Bold"/>
              </a:rPr>
              <a:t>contrat</a:t>
            </a:r>
            <a:r>
              <a:rPr lang="en-US" sz="2997" spc="299" dirty="0">
                <a:solidFill>
                  <a:srgbClr val="FAFBFB"/>
                </a:solidFill>
                <a:latin typeface="Poppins Light Bold"/>
              </a:rPr>
              <a:t> » qui </a:t>
            </a:r>
            <a:r>
              <a:rPr lang="en-US" sz="2997" spc="299" dirty="0" err="1">
                <a:solidFill>
                  <a:srgbClr val="FAFBFB"/>
                </a:solidFill>
                <a:latin typeface="Poppins Light Bold"/>
              </a:rPr>
              <a:t>vous</a:t>
            </a:r>
            <a:r>
              <a:rPr lang="en-US" sz="2997" spc="299" dirty="0">
                <a:solidFill>
                  <a:srgbClr val="FAFBFB"/>
                </a:solidFill>
                <a:latin typeface="Poppins Light Bold"/>
              </a:rPr>
              <a:t> lie à </a:t>
            </a:r>
            <a:r>
              <a:rPr lang="en-US" sz="2997" spc="299" dirty="0" err="1">
                <a:solidFill>
                  <a:srgbClr val="FAFBFB"/>
                </a:solidFill>
                <a:latin typeface="Poppins Light Bold"/>
              </a:rPr>
              <a:t>l’Education</a:t>
            </a:r>
            <a:r>
              <a:rPr lang="en-US" sz="2997" spc="299" dirty="0">
                <a:solidFill>
                  <a:srgbClr val="FAFBFB"/>
                </a:solidFill>
                <a:latin typeface="Poppins Light Bold"/>
              </a:rPr>
              <a:t> </a:t>
            </a:r>
            <a:r>
              <a:rPr lang="en-US" sz="2997" spc="299" dirty="0" err="1">
                <a:solidFill>
                  <a:srgbClr val="FAFBFB"/>
                </a:solidFill>
                <a:latin typeface="Poppins Light Bold"/>
              </a:rPr>
              <a:t>Nationale</a:t>
            </a:r>
            <a:r>
              <a:rPr lang="en-US" sz="2997" spc="299" dirty="0">
                <a:solidFill>
                  <a:srgbClr val="FAFBFB"/>
                </a:solidFill>
                <a:latin typeface="Poppins Light Bold"/>
              </a:rPr>
              <a:t> : Il </a:t>
            </a:r>
            <a:r>
              <a:rPr lang="en-US" sz="2997" spc="299" dirty="0" err="1">
                <a:solidFill>
                  <a:srgbClr val="FAFBFB"/>
                </a:solidFill>
                <a:latin typeface="Poppins Light Bold"/>
              </a:rPr>
              <a:t>vous</a:t>
            </a:r>
            <a:r>
              <a:rPr lang="en-US" sz="2997" spc="299" dirty="0">
                <a:solidFill>
                  <a:srgbClr val="FAFBFB"/>
                </a:solidFill>
                <a:latin typeface="Poppins Light Bold"/>
              </a:rPr>
              <a:t> </a:t>
            </a:r>
            <a:r>
              <a:rPr lang="en-US" sz="2997" spc="299" dirty="0" err="1">
                <a:solidFill>
                  <a:srgbClr val="FAFBFB"/>
                </a:solidFill>
                <a:latin typeface="Poppins Light Bold"/>
              </a:rPr>
              <a:t>donne</a:t>
            </a:r>
            <a:r>
              <a:rPr lang="en-US" sz="2997" spc="299" dirty="0">
                <a:solidFill>
                  <a:srgbClr val="FAFBFB"/>
                </a:solidFill>
                <a:latin typeface="Poppins Light Bold"/>
              </a:rPr>
              <a:t> les </a:t>
            </a:r>
            <a:r>
              <a:rPr lang="en-US" sz="2997" spc="299" dirty="0" err="1">
                <a:solidFill>
                  <a:srgbClr val="FAFBFB"/>
                </a:solidFill>
                <a:latin typeface="Poppins Light Bold"/>
              </a:rPr>
              <a:t>mêmes</a:t>
            </a:r>
            <a:r>
              <a:rPr lang="en-US" sz="2997" spc="299" dirty="0">
                <a:solidFill>
                  <a:srgbClr val="FAFBFB"/>
                </a:solidFill>
                <a:latin typeface="Poppins Light Bold"/>
              </a:rPr>
              <a:t> droits (et devoirs) </a:t>
            </a:r>
            <a:r>
              <a:rPr lang="en-US" sz="2997" spc="299" dirty="0" err="1">
                <a:solidFill>
                  <a:srgbClr val="FAFBFB"/>
                </a:solidFill>
                <a:latin typeface="Poppins Light Bold"/>
              </a:rPr>
              <a:t>en</a:t>
            </a:r>
            <a:r>
              <a:rPr lang="en-US" sz="2997" spc="299" dirty="0">
                <a:solidFill>
                  <a:srgbClr val="FAFBFB"/>
                </a:solidFill>
                <a:latin typeface="Poppins Light Bold"/>
              </a:rPr>
              <a:t> </a:t>
            </a:r>
            <a:r>
              <a:rPr lang="en-US" sz="2997" spc="299" dirty="0" err="1">
                <a:solidFill>
                  <a:srgbClr val="FAFBFB"/>
                </a:solidFill>
                <a:latin typeface="Poppins Light Bold"/>
              </a:rPr>
              <a:t>responsabilité</a:t>
            </a:r>
            <a:r>
              <a:rPr lang="en-US" sz="2997" spc="299" dirty="0">
                <a:solidFill>
                  <a:srgbClr val="FAFBFB"/>
                </a:solidFill>
                <a:latin typeface="Poppins Light Bold"/>
              </a:rPr>
              <a:t> </a:t>
            </a:r>
            <a:r>
              <a:rPr lang="en-US" sz="2997" spc="299" dirty="0" err="1">
                <a:solidFill>
                  <a:srgbClr val="FAFBFB"/>
                </a:solidFill>
                <a:latin typeface="Poppins Light Bold"/>
              </a:rPr>
              <a:t>civile</a:t>
            </a:r>
            <a:r>
              <a:rPr lang="en-US" sz="2997" spc="299" dirty="0">
                <a:solidFill>
                  <a:srgbClr val="FAFBFB"/>
                </a:solidFill>
                <a:latin typeface="Poppins Light Bold"/>
              </a:rPr>
              <a:t> et </a:t>
            </a:r>
            <a:r>
              <a:rPr lang="en-US" sz="2997" spc="299" dirty="0" err="1">
                <a:solidFill>
                  <a:srgbClr val="FAFBFB"/>
                </a:solidFill>
                <a:latin typeface="Poppins Light Bold"/>
              </a:rPr>
              <a:t>pénale</a:t>
            </a:r>
            <a:r>
              <a:rPr lang="en-US" sz="2997" spc="299" dirty="0">
                <a:solidFill>
                  <a:srgbClr val="FAFBFB"/>
                </a:solidFill>
                <a:latin typeface="Poppins Light Bold"/>
              </a:rPr>
              <a:t> que les </a:t>
            </a:r>
            <a:r>
              <a:rPr lang="en-US" sz="2997" spc="299" dirty="0" err="1">
                <a:solidFill>
                  <a:srgbClr val="FAFBFB"/>
                </a:solidFill>
                <a:latin typeface="Poppins Light Bold"/>
              </a:rPr>
              <a:t>enseignants</a:t>
            </a:r>
            <a:r>
              <a:rPr lang="en-US" sz="2997" spc="299" dirty="0">
                <a:solidFill>
                  <a:srgbClr val="FAFBFB"/>
                </a:solidFill>
                <a:latin typeface="Poppins Light Bold"/>
              </a:rPr>
              <a:t>, pour </a:t>
            </a:r>
            <a:r>
              <a:rPr lang="en-US" sz="2997" spc="299" dirty="0" err="1">
                <a:solidFill>
                  <a:srgbClr val="FAFBFB"/>
                </a:solidFill>
                <a:latin typeface="Poppins Light Bold"/>
              </a:rPr>
              <a:t>ce</a:t>
            </a:r>
            <a:r>
              <a:rPr lang="en-US" sz="2997" spc="299" dirty="0">
                <a:solidFill>
                  <a:srgbClr val="FAFBFB"/>
                </a:solidFill>
                <a:latin typeface="Poppins Light Bold"/>
              </a:rPr>
              <a:t> moment </a:t>
            </a:r>
            <a:r>
              <a:rPr lang="en-US" sz="2997" spc="299" dirty="0" err="1">
                <a:solidFill>
                  <a:srgbClr val="FAFBFB"/>
                </a:solidFill>
                <a:latin typeface="Poppins Light Bold"/>
              </a:rPr>
              <a:t>là</a:t>
            </a:r>
            <a:r>
              <a:rPr lang="en-US" sz="2997" spc="299" dirty="0">
                <a:solidFill>
                  <a:srgbClr val="FAFBFB"/>
                </a:solidFill>
                <a:latin typeface="Poppins Light Bold"/>
              </a:rPr>
              <a:t>.</a:t>
            </a:r>
          </a:p>
          <a:p>
            <a:pPr algn="l">
              <a:lnSpc>
                <a:spcPts val="3896"/>
              </a:lnSpc>
            </a:pPr>
            <a:endParaRPr lang="en-US" sz="2997" spc="299" dirty="0">
              <a:solidFill>
                <a:srgbClr val="FAFBFB"/>
              </a:solidFill>
              <a:latin typeface="Poppins Light Bold"/>
            </a:endParaRPr>
          </a:p>
        </p:txBody>
      </p:sp>
      <p:grpSp>
        <p:nvGrpSpPr>
          <p:cNvPr id="5" name="Group 5"/>
          <p:cNvGrpSpPr/>
          <p:nvPr/>
        </p:nvGrpSpPr>
        <p:grpSpPr>
          <a:xfrm>
            <a:off x="1383234" y="1168493"/>
            <a:ext cx="12256566" cy="1667074"/>
            <a:chOff x="-1" y="-66675"/>
            <a:chExt cx="16342087" cy="2222766"/>
          </a:xfrm>
        </p:grpSpPr>
        <p:sp>
          <p:nvSpPr>
            <p:cNvPr id="6" name="TextBox 6"/>
            <p:cNvSpPr txBox="1"/>
            <p:nvPr/>
          </p:nvSpPr>
          <p:spPr>
            <a:xfrm>
              <a:off x="-1" y="-66675"/>
              <a:ext cx="16342087" cy="1333699"/>
            </a:xfrm>
            <a:prstGeom prst="rect">
              <a:avLst/>
            </a:prstGeom>
          </p:spPr>
          <p:txBody>
            <a:bodyPr wrap="square" lIns="0" tIns="0" rIns="0" bIns="0" rtlCol="0" anchor="t">
              <a:spAutoFit/>
            </a:bodyPr>
            <a:lstStyle/>
            <a:p>
              <a:pPr algn="l">
                <a:lnSpc>
                  <a:spcPts val="7800"/>
                </a:lnSpc>
              </a:pPr>
              <a:r>
                <a:rPr lang="en-US" sz="6000" spc="60" dirty="0" err="1">
                  <a:solidFill>
                    <a:srgbClr val="FAFBFB"/>
                  </a:solidFill>
                  <a:latin typeface="Poppins Bold"/>
                </a:rPr>
                <a:t>Qu’est-ce</a:t>
              </a:r>
              <a:r>
                <a:rPr lang="en-US" sz="6000" spc="60" dirty="0">
                  <a:solidFill>
                    <a:srgbClr val="FAFBFB"/>
                  </a:solidFill>
                  <a:latin typeface="Poppins Bold"/>
                </a:rPr>
                <a:t> que </a:t>
              </a:r>
              <a:r>
                <a:rPr lang="en-US" sz="6000" spc="60" dirty="0" err="1">
                  <a:solidFill>
                    <a:srgbClr val="FAFBFB"/>
                  </a:solidFill>
                  <a:latin typeface="Poppins Bold"/>
                </a:rPr>
                <a:t>l’agrément</a:t>
              </a:r>
              <a:r>
                <a:rPr lang="en-US" sz="6000" spc="60" dirty="0">
                  <a:solidFill>
                    <a:srgbClr val="FAFBFB"/>
                  </a:solidFill>
                  <a:latin typeface="Poppins Bold"/>
                </a:rPr>
                <a:t> ?</a:t>
              </a:r>
            </a:p>
          </p:txBody>
        </p:sp>
        <p:sp>
          <p:nvSpPr>
            <p:cNvPr id="7" name="Freeform 7"/>
            <p:cNvSpPr/>
            <p:nvPr/>
          </p:nvSpPr>
          <p:spPr>
            <a:xfrm>
              <a:off x="112670" y="1877159"/>
              <a:ext cx="2066165" cy="278932"/>
            </a:xfrm>
            <a:custGeom>
              <a:avLst/>
              <a:gdLst/>
              <a:ahLst/>
              <a:cxnLst/>
              <a:rect l="l" t="t" r="r" b="b"/>
              <a:pathLst>
                <a:path w="2066165" h="278932">
                  <a:moveTo>
                    <a:pt x="0" y="0"/>
                  </a:moveTo>
                  <a:lnTo>
                    <a:pt x="2066165" y="0"/>
                  </a:lnTo>
                  <a:lnTo>
                    <a:pt x="2066165" y="278932"/>
                  </a:lnTo>
                  <a:lnTo>
                    <a:pt x="0" y="2789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8" name="Freeform 8"/>
          <p:cNvSpPr/>
          <p:nvPr/>
        </p:nvSpPr>
        <p:spPr>
          <a:xfrm>
            <a:off x="883647" y="3653410"/>
            <a:ext cx="999176" cy="1304009"/>
          </a:xfrm>
          <a:custGeom>
            <a:avLst/>
            <a:gdLst/>
            <a:ahLst/>
            <a:cxnLst/>
            <a:rect l="l" t="t" r="r" b="b"/>
            <a:pathLst>
              <a:path w="999176" h="1304009">
                <a:moveTo>
                  <a:pt x="0" y="0"/>
                </a:moveTo>
                <a:lnTo>
                  <a:pt x="999176" y="0"/>
                </a:lnTo>
                <a:lnTo>
                  <a:pt x="999176" y="1304009"/>
                </a:lnTo>
                <a:lnTo>
                  <a:pt x="0" y="1304009"/>
                </a:lnTo>
                <a:lnTo>
                  <a:pt x="0" y="0"/>
                </a:lnTo>
                <a:close/>
              </a:path>
            </a:pathLst>
          </a:custGeom>
          <a:blipFill>
            <a:blip r:embed="rId6"/>
            <a:stretch>
              <a:fillRect/>
            </a:stretch>
          </a:blipFill>
        </p:spPr>
      </p:sp>
      <p:sp>
        <p:nvSpPr>
          <p:cNvPr id="9" name="Freeform 9"/>
          <p:cNvSpPr/>
          <p:nvPr/>
        </p:nvSpPr>
        <p:spPr>
          <a:xfrm>
            <a:off x="867913" y="6679830"/>
            <a:ext cx="1580175" cy="1343149"/>
          </a:xfrm>
          <a:custGeom>
            <a:avLst/>
            <a:gdLst/>
            <a:ahLst/>
            <a:cxnLst/>
            <a:rect l="l" t="t" r="r" b="b"/>
            <a:pathLst>
              <a:path w="1580175" h="1343149">
                <a:moveTo>
                  <a:pt x="0" y="0"/>
                </a:moveTo>
                <a:lnTo>
                  <a:pt x="1580175" y="0"/>
                </a:lnTo>
                <a:lnTo>
                  <a:pt x="1580175" y="1343149"/>
                </a:lnTo>
                <a:lnTo>
                  <a:pt x="0" y="1343149"/>
                </a:lnTo>
                <a:lnTo>
                  <a:pt x="0" y="0"/>
                </a:lnTo>
                <a:close/>
              </a:path>
            </a:pathLst>
          </a:custGeom>
          <a:blipFill>
            <a:blip r:embed="rId7"/>
            <a:stretch>
              <a:fillRect/>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8C52FF">
                <a:alpha val="100000"/>
              </a:srgbClr>
            </a:gs>
            <a:gs pos="100000">
              <a:srgbClr val="5CE1E6">
                <a:alpha val="100000"/>
              </a:srgbClr>
            </a:gs>
          </a:gsLst>
          <a:lin ang="0"/>
        </a:gradFill>
        <a:effectLst/>
      </p:bgPr>
    </p:bg>
    <p:spTree>
      <p:nvGrpSpPr>
        <p:cNvPr id="1" name=""/>
        <p:cNvGrpSpPr/>
        <p:nvPr/>
      </p:nvGrpSpPr>
      <p:grpSpPr>
        <a:xfrm>
          <a:off x="0" y="0"/>
          <a:ext cx="0" cy="0"/>
          <a:chOff x="0" y="0"/>
          <a:chExt cx="0" cy="0"/>
        </a:xfrm>
      </p:grpSpPr>
      <p:sp>
        <p:nvSpPr>
          <p:cNvPr id="2" name="Freeform 2"/>
          <p:cNvSpPr/>
          <p:nvPr/>
        </p:nvSpPr>
        <p:spPr>
          <a:xfrm>
            <a:off x="8631314" y="-223972"/>
            <a:ext cx="9926934" cy="10734944"/>
          </a:xfrm>
          <a:custGeom>
            <a:avLst/>
            <a:gdLst/>
            <a:ahLst/>
            <a:cxnLst/>
            <a:rect l="l" t="t" r="r" b="b"/>
            <a:pathLst>
              <a:path w="9926934" h="10734944">
                <a:moveTo>
                  <a:pt x="0" y="0"/>
                </a:moveTo>
                <a:lnTo>
                  <a:pt x="9926934" y="0"/>
                </a:lnTo>
                <a:lnTo>
                  <a:pt x="9926934" y="10734944"/>
                </a:lnTo>
                <a:lnTo>
                  <a:pt x="0" y="10734944"/>
                </a:lnTo>
                <a:lnTo>
                  <a:pt x="0" y="0"/>
                </a:lnTo>
                <a:close/>
              </a:path>
            </a:pathLst>
          </a:custGeom>
          <a:blipFill>
            <a:blip r:embed="rId3"/>
            <a:stretch>
              <a:fillRect l="-31155" r="-31155"/>
            </a:stretch>
          </a:blipFill>
        </p:spPr>
      </p:sp>
      <p:sp>
        <p:nvSpPr>
          <p:cNvPr id="3" name="AutoShape 3"/>
          <p:cNvSpPr/>
          <p:nvPr/>
        </p:nvSpPr>
        <p:spPr>
          <a:xfrm>
            <a:off x="649103" y="573183"/>
            <a:ext cx="14837179" cy="9140634"/>
          </a:xfrm>
          <a:prstGeom prst="rect">
            <a:avLst/>
          </a:prstGeom>
          <a:solidFill>
            <a:srgbClr val="8C52FF"/>
          </a:solidFill>
        </p:spPr>
      </p:sp>
      <p:grpSp>
        <p:nvGrpSpPr>
          <p:cNvPr id="5" name="Group 5"/>
          <p:cNvGrpSpPr/>
          <p:nvPr/>
        </p:nvGrpSpPr>
        <p:grpSpPr>
          <a:xfrm>
            <a:off x="1383234" y="1168493"/>
            <a:ext cx="13628165" cy="2178472"/>
            <a:chOff x="0" y="-66675"/>
            <a:chExt cx="12192389" cy="2904630"/>
          </a:xfrm>
        </p:grpSpPr>
        <p:sp>
          <p:nvSpPr>
            <p:cNvPr id="6" name="TextBox 6"/>
            <p:cNvSpPr txBox="1"/>
            <p:nvPr/>
          </p:nvSpPr>
          <p:spPr>
            <a:xfrm>
              <a:off x="0" y="-66675"/>
              <a:ext cx="12192389" cy="2667398"/>
            </a:xfrm>
            <a:prstGeom prst="rect">
              <a:avLst/>
            </a:prstGeom>
          </p:spPr>
          <p:txBody>
            <a:bodyPr lIns="0" tIns="0" rIns="0" bIns="0" rtlCol="0" anchor="t">
              <a:spAutoFit/>
            </a:bodyPr>
            <a:lstStyle/>
            <a:p>
              <a:pPr algn="l">
                <a:lnSpc>
                  <a:spcPts val="7800"/>
                </a:lnSpc>
              </a:pPr>
              <a:r>
                <a:rPr lang="en-US" sz="6000" spc="60" dirty="0" err="1">
                  <a:solidFill>
                    <a:srgbClr val="FAFBFB"/>
                  </a:solidFill>
                  <a:latin typeface="Poppins Bold"/>
                </a:rPr>
                <a:t>Qu’est-ce</a:t>
              </a:r>
              <a:r>
                <a:rPr lang="en-US" sz="6000" spc="60" dirty="0">
                  <a:solidFill>
                    <a:srgbClr val="FAFBFB"/>
                  </a:solidFill>
                  <a:latin typeface="Poppins Bold"/>
                </a:rPr>
                <a:t> que la </a:t>
              </a:r>
              <a:r>
                <a:rPr lang="en-US" sz="6000" spc="60" dirty="0" err="1">
                  <a:solidFill>
                    <a:srgbClr val="FAFBFB"/>
                  </a:solidFill>
                  <a:latin typeface="Poppins Bold"/>
                </a:rPr>
                <a:t>charte</a:t>
              </a:r>
              <a:r>
                <a:rPr lang="en-US" sz="6000" spc="60" dirty="0">
                  <a:solidFill>
                    <a:srgbClr val="FAFBFB"/>
                  </a:solidFill>
                  <a:latin typeface="Poppins Bold"/>
                </a:rPr>
                <a:t> de </a:t>
              </a:r>
              <a:r>
                <a:rPr lang="en-US" sz="6000" spc="60" dirty="0" err="1">
                  <a:solidFill>
                    <a:srgbClr val="FAFBFB"/>
                  </a:solidFill>
                  <a:latin typeface="Poppins Bold"/>
                </a:rPr>
                <a:t>l’intervenant</a:t>
              </a:r>
              <a:r>
                <a:rPr lang="en-US" sz="6000" spc="60" dirty="0">
                  <a:solidFill>
                    <a:srgbClr val="FAFBFB"/>
                  </a:solidFill>
                  <a:latin typeface="Poppins Bold"/>
                </a:rPr>
                <a:t> ?</a:t>
              </a:r>
            </a:p>
          </p:txBody>
        </p:sp>
        <p:sp>
          <p:nvSpPr>
            <p:cNvPr id="7" name="Freeform 7"/>
            <p:cNvSpPr/>
            <p:nvPr/>
          </p:nvSpPr>
          <p:spPr>
            <a:xfrm>
              <a:off x="0" y="2559023"/>
              <a:ext cx="2066165" cy="278932"/>
            </a:xfrm>
            <a:custGeom>
              <a:avLst/>
              <a:gdLst/>
              <a:ahLst/>
              <a:cxnLst/>
              <a:rect l="l" t="t" r="r" b="b"/>
              <a:pathLst>
                <a:path w="2066165" h="278932">
                  <a:moveTo>
                    <a:pt x="0" y="0"/>
                  </a:moveTo>
                  <a:lnTo>
                    <a:pt x="2066165" y="0"/>
                  </a:lnTo>
                  <a:lnTo>
                    <a:pt x="2066165" y="278932"/>
                  </a:lnTo>
                  <a:lnTo>
                    <a:pt x="0" y="27893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graphicFrame>
        <p:nvGraphicFramePr>
          <p:cNvPr id="11" name="Tableau 10"/>
          <p:cNvGraphicFramePr>
            <a:graphicFrameLocks noGrp="1"/>
          </p:cNvGraphicFramePr>
          <p:nvPr>
            <p:extLst>
              <p:ext uri="{D42A27DB-BD31-4B8C-83A1-F6EECF244321}">
                <p14:modId xmlns:p14="http://schemas.microsoft.com/office/powerpoint/2010/main" val="483206830"/>
              </p:ext>
            </p:extLst>
          </p:nvPr>
        </p:nvGraphicFramePr>
        <p:xfrm>
          <a:off x="457200" y="3555658"/>
          <a:ext cx="14837178" cy="5949466"/>
        </p:xfrm>
        <a:graphic>
          <a:graphicData uri="http://schemas.openxmlformats.org/drawingml/2006/table">
            <a:tbl>
              <a:tblPr firstRow="1" firstCol="1" bandRow="1">
                <a:tableStyleId>{5C22544A-7EE6-4342-B048-85BDC9FD1C3A}</a:tableStyleId>
              </a:tblPr>
              <a:tblGrid>
                <a:gridCol w="7418589">
                  <a:extLst>
                    <a:ext uri="{9D8B030D-6E8A-4147-A177-3AD203B41FA5}">
                      <a16:colId xmlns:a16="http://schemas.microsoft.com/office/drawing/2014/main" val="143219899"/>
                    </a:ext>
                  </a:extLst>
                </a:gridCol>
                <a:gridCol w="7418589">
                  <a:extLst>
                    <a:ext uri="{9D8B030D-6E8A-4147-A177-3AD203B41FA5}">
                      <a16:colId xmlns:a16="http://schemas.microsoft.com/office/drawing/2014/main" val="883458003"/>
                    </a:ext>
                  </a:extLst>
                </a:gridCol>
              </a:tblGrid>
              <a:tr h="5949466">
                <a:tc>
                  <a:txBody>
                    <a:bodyPr/>
                    <a:lstStyle/>
                    <a:p>
                      <a:pPr marL="342900" lvl="0" indent="-342900">
                        <a:spcAft>
                          <a:spcPts val="0"/>
                        </a:spcAft>
                        <a:buFont typeface="Wingdings" panose="05000000000000000000" pitchFamily="2" charset="2"/>
                        <a:buChar char=""/>
                      </a:pPr>
                      <a:r>
                        <a:rPr lang="fr-FR" sz="2400" dirty="0">
                          <a:effectLst/>
                        </a:rPr>
                        <a:t>intervenir sous la responsabilité d’un enseignant et en accord avec le directeur d’école, qui peuvent , en cas de nécessité et à tout moment, intervenir pour résoudre toute difficulté dans le déroulement de l’activité, et le cas échéant interrompre celle-ci,</a:t>
                      </a:r>
                    </a:p>
                    <a:p>
                      <a:pPr>
                        <a:spcAft>
                          <a:spcPts val="0"/>
                        </a:spcAft>
                      </a:pPr>
                      <a:r>
                        <a:rPr lang="fr-FR" sz="2400" dirty="0">
                          <a:effectLst/>
                        </a:rPr>
                        <a:t> </a:t>
                      </a:r>
                    </a:p>
                    <a:p>
                      <a:pPr marL="342900" lvl="0" indent="-342900">
                        <a:spcAft>
                          <a:spcPts val="0"/>
                        </a:spcAft>
                        <a:buFont typeface="Wingdings" panose="05000000000000000000" pitchFamily="2" charset="2"/>
                        <a:buChar char=""/>
                      </a:pPr>
                      <a:r>
                        <a:rPr lang="fr-FR" sz="2400" dirty="0">
                          <a:effectLst/>
                        </a:rPr>
                        <a:t>respecter le règlement intérieur de l’école ou du lieu d’activité</a:t>
                      </a:r>
                    </a:p>
                    <a:p>
                      <a:pPr>
                        <a:spcAft>
                          <a:spcPts val="0"/>
                        </a:spcAft>
                      </a:pPr>
                      <a:r>
                        <a:rPr lang="fr-FR" sz="2400" dirty="0">
                          <a:effectLst/>
                        </a:rPr>
                        <a:t> </a:t>
                      </a:r>
                    </a:p>
                    <a:p>
                      <a:pPr marL="342900" lvl="0" indent="-342900">
                        <a:spcAft>
                          <a:spcPts val="0"/>
                        </a:spcAft>
                        <a:buFont typeface="Wingdings" panose="05000000000000000000" pitchFamily="2" charset="2"/>
                        <a:buChar char=""/>
                      </a:pPr>
                      <a:r>
                        <a:rPr lang="fr-FR" sz="2400" dirty="0">
                          <a:effectLst/>
                        </a:rPr>
                        <a:t>accepter les droits et devoirs de l’intervenant extérieur</a:t>
                      </a:r>
                    </a:p>
                    <a:p>
                      <a:pPr>
                        <a:spcAft>
                          <a:spcPts val="0"/>
                        </a:spcAft>
                      </a:pPr>
                      <a:r>
                        <a:rPr lang="fr-FR" sz="2400" dirty="0">
                          <a:effectLst/>
                        </a:rPr>
                        <a:t> </a:t>
                      </a:r>
                    </a:p>
                    <a:p>
                      <a:pPr marL="342900" lvl="0" indent="-342900">
                        <a:spcAft>
                          <a:spcPts val="0"/>
                        </a:spcAft>
                        <a:buFont typeface="Wingdings" panose="05000000000000000000" pitchFamily="2" charset="2"/>
                        <a:buChar char=""/>
                      </a:pPr>
                      <a:r>
                        <a:rPr lang="fr-FR" sz="2400" dirty="0">
                          <a:effectLst/>
                        </a:rPr>
                        <a:t>m’exprimer et me comporter en toutes </a:t>
                      </a:r>
                    </a:p>
                    <a:p>
                      <a:pPr>
                        <a:spcAft>
                          <a:spcPts val="0"/>
                        </a:spcAft>
                      </a:pPr>
                      <a:r>
                        <a:rPr lang="fr-FR" sz="2400" dirty="0">
                          <a:effectLst/>
                        </a:rPr>
                        <a:t>circonstances de manière adaptée, </a:t>
                      </a:r>
                    </a:p>
                    <a:p>
                      <a:pPr>
                        <a:spcAft>
                          <a:spcPts val="0"/>
                        </a:spcAft>
                      </a:pPr>
                      <a:r>
                        <a:rPr lang="fr-FR" sz="2400" dirty="0">
                          <a:effectLst/>
                        </a:rPr>
                        <a:t> </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400" dirty="0">
                          <a:effectLst/>
                        </a:rPr>
                        <a:t>fournir les renseignements de sa pièce d’identité (nom de naissance et d’usage, date et lieu de naissance) afin que les services de la DSDEN puissent vérifier mon honorabilité.</a:t>
                      </a:r>
                      <a:endParaRPr lang="fr-FR" sz="2400" dirty="0">
                        <a:effectLst/>
                        <a:latin typeface="Times New Roman" panose="02020603050405020304" pitchFamily="18" charset="0"/>
                        <a:ea typeface="Times New Roman" panose="02020603050405020304" pitchFamily="18" charset="0"/>
                      </a:endParaRPr>
                    </a:p>
                    <a:p>
                      <a:pPr>
                        <a:spcAft>
                          <a:spcPts val="0"/>
                        </a:spcAft>
                      </a:pPr>
                      <a:endParaRPr lang="fr-FR" sz="2400" dirty="0">
                        <a:effectLst/>
                      </a:endParaRPr>
                    </a:p>
                    <a:p>
                      <a:pPr>
                        <a:spcAft>
                          <a:spcPts val="0"/>
                        </a:spcAft>
                      </a:pPr>
                      <a:r>
                        <a:rPr lang="fr-FR" sz="2400" dirty="0">
                          <a:effectLst/>
                        </a:rPr>
                        <a:t>Je certifie sur l’honneur, n’avoir fait l’objet d’aucune condamnation privative de droits ou de libertés et reconnais être informé(e) que l’autorité académique  consulte le fichier judiciaire automatisé des auteurs d’infractions sexuelles ou violentes conformément à l’article R.53-8-24 du code de procédure pénale</a:t>
                      </a:r>
                    </a:p>
                    <a:p>
                      <a:pPr>
                        <a:spcAft>
                          <a:spcPts val="0"/>
                        </a:spcAft>
                      </a:pPr>
                      <a:r>
                        <a:rPr lang="fr-FR" sz="2400" dirty="0">
                          <a:effectLst/>
                        </a:rPr>
                        <a:t> </a:t>
                      </a:r>
                    </a:p>
                    <a:p>
                      <a:pPr>
                        <a:spcAft>
                          <a:spcPts val="0"/>
                        </a:spcAft>
                      </a:pPr>
                      <a:r>
                        <a:rPr lang="fr-FR" sz="2400" dirty="0">
                          <a:effectLst/>
                        </a:rPr>
                        <a:t>J’atteste de l’exactitude de l’ensemble de mes </a:t>
                      </a:r>
                    </a:p>
                    <a:p>
                      <a:pPr>
                        <a:spcAft>
                          <a:spcPts val="0"/>
                        </a:spcAft>
                      </a:pPr>
                      <a:r>
                        <a:rPr lang="fr-FR" sz="2400" dirty="0">
                          <a:effectLst/>
                        </a:rPr>
                        <a:t>déclarations et sais que toute fausse déclaration </a:t>
                      </a:r>
                    </a:p>
                    <a:p>
                      <a:pPr>
                        <a:spcAft>
                          <a:spcPts val="0"/>
                        </a:spcAft>
                      </a:pPr>
                      <a:r>
                        <a:rPr lang="fr-FR" sz="2400" dirty="0">
                          <a:effectLst/>
                        </a:rPr>
                        <a:t>m’expose à des poursuites pénales.</a:t>
                      </a:r>
                      <a:endParaRPr lang="fr-FR" sz="24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50549596"/>
                  </a:ext>
                </a:extLst>
              </a:tr>
            </a:tbl>
          </a:graphicData>
        </a:graphic>
      </p:graphicFrame>
    </p:spTree>
    <p:extLst>
      <p:ext uri="{BB962C8B-B14F-4D97-AF65-F5344CB8AC3E}">
        <p14:creationId xmlns:p14="http://schemas.microsoft.com/office/powerpoint/2010/main" val="10638672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3169</Words>
  <Application>Microsoft Office PowerPoint</Application>
  <PresentationFormat>Personnalisé</PresentationFormat>
  <Paragraphs>314</Paragraphs>
  <Slides>31</Slides>
  <Notes>23</Notes>
  <HiddenSlides>0</HiddenSlides>
  <MMClips>6</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31</vt:i4>
      </vt:variant>
    </vt:vector>
  </HeadingPairs>
  <TitlesOfParts>
    <vt:vector size="40" baseType="lpstr">
      <vt:lpstr>Wingdings</vt:lpstr>
      <vt:lpstr>Poppins Light</vt:lpstr>
      <vt:lpstr>Poppins Light Bold</vt:lpstr>
      <vt:lpstr>Poppins Medium</vt:lpstr>
      <vt:lpstr>Calibri</vt:lpstr>
      <vt:lpstr>Arial</vt:lpstr>
      <vt:lpstr>Times New Roman</vt:lpstr>
      <vt:lpstr>Poppins Bold</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des intervenants bénévoles en cyclisme</dc:title>
  <dc:creator>Patier Christophe</dc:creator>
  <cp:lastModifiedBy>Maroselli Elisabeth</cp:lastModifiedBy>
  <cp:revision>27</cp:revision>
  <dcterms:created xsi:type="dcterms:W3CDTF">2006-08-16T00:00:00Z</dcterms:created>
  <dcterms:modified xsi:type="dcterms:W3CDTF">2024-10-03T09:26:41Z</dcterms:modified>
  <dc:identifier>DAGJboXy8KE</dc:identifier>
</cp:coreProperties>
</file>